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9" r:id="rId3"/>
  </p:sldMasterIdLst>
  <p:notesMasterIdLst>
    <p:notesMasterId r:id="rId34"/>
  </p:notesMasterIdLst>
  <p:handoutMasterIdLst>
    <p:handoutMasterId r:id="rId35"/>
  </p:handoutMasterIdLst>
  <p:sldIdLst>
    <p:sldId id="256" r:id="rId4"/>
    <p:sldId id="526" r:id="rId5"/>
    <p:sldId id="534" r:id="rId6"/>
    <p:sldId id="535" r:id="rId7"/>
    <p:sldId id="315" r:id="rId8"/>
    <p:sldId id="290" r:id="rId9"/>
    <p:sldId id="303" r:id="rId10"/>
    <p:sldId id="304" r:id="rId11"/>
    <p:sldId id="330" r:id="rId12"/>
    <p:sldId id="320" r:id="rId13"/>
    <p:sldId id="533" r:id="rId14"/>
    <p:sldId id="325" r:id="rId15"/>
    <p:sldId id="337" r:id="rId16"/>
    <p:sldId id="340" r:id="rId17"/>
    <p:sldId id="356" r:id="rId18"/>
    <p:sldId id="347" r:id="rId19"/>
    <p:sldId id="351" r:id="rId20"/>
    <p:sldId id="348" r:id="rId21"/>
    <p:sldId id="513" r:id="rId22"/>
    <p:sldId id="522" r:id="rId23"/>
    <p:sldId id="515" r:id="rId24"/>
    <p:sldId id="352" r:id="rId25"/>
    <p:sldId id="376" r:id="rId26"/>
    <p:sldId id="385" r:id="rId27"/>
    <p:sldId id="407" r:id="rId28"/>
    <p:sldId id="442" r:id="rId29"/>
    <p:sldId id="532" r:id="rId30"/>
    <p:sldId id="531" r:id="rId31"/>
    <p:sldId id="530" r:id="rId32"/>
    <p:sldId id="511" r:id="rId33"/>
  </p:sldIdLst>
  <p:sldSz cx="9144000" cy="6858000" type="screen4x3"/>
  <p:notesSz cx="9305925" cy="7019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97554" autoAdjust="0"/>
  </p:normalViewPr>
  <p:slideViewPr>
    <p:cSldViewPr showGuides="1">
      <p:cViewPr varScale="1">
        <p:scale>
          <a:sx n="64" d="100"/>
          <a:sy n="64" d="100"/>
        </p:scale>
        <p:origin x="-1316" y="-76"/>
      </p:cViewPr>
      <p:guideLst>
        <p:guide orient="horz" pos="3120"/>
        <p:guide orient="horz" pos="2928"/>
        <p:guide orient="horz" pos="1392"/>
        <p:guide pos="288"/>
        <p:guide pos="5472"/>
        <p:guide pos="2256"/>
      </p:guideLst>
    </p:cSldViewPr>
  </p:slideViewPr>
  <p:notesTextViewPr>
    <p:cViewPr>
      <p:scale>
        <a:sx n="1" d="1"/>
        <a:sy n="1" d="1"/>
      </p:scale>
      <p:origin x="0" y="0"/>
    </p:cViewPr>
  </p:notesTextViewPr>
  <p:sorterViewPr>
    <p:cViewPr>
      <p:scale>
        <a:sx n="100" d="100"/>
        <a:sy n="100" d="100"/>
      </p:scale>
      <p:origin x="0" y="6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ach\Documents\Grad%20School\Research\code\results\final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Zach\Documents\Grad%20School\Research\code\results\final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ach\Documents\Grad%20School\Research\code\results\final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857477492732763"/>
          <c:y val="0.24181418294935358"/>
          <c:w val="0.49340417125278702"/>
          <c:h val="0.59730412170700886"/>
        </c:manualLayout>
      </c:layout>
      <c:scatterChart>
        <c:scatterStyle val="smoothMarker"/>
        <c:varyColors val="0"/>
        <c:ser>
          <c:idx val="3"/>
          <c:order val="0"/>
          <c:tx>
            <c:strRef>
              <c:f>Sheet1!$AF$80</c:f>
              <c:strCache>
                <c:ptCount val="1"/>
                <c:pt idx="0">
                  <c:v>Cp</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Sheet1!$AC$81:$AC$85</c:f>
              <c:numCache>
                <c:formatCode>General</c:formatCode>
                <c:ptCount val="5"/>
                <c:pt idx="0">
                  <c:v>20</c:v>
                </c:pt>
                <c:pt idx="1">
                  <c:v>50</c:v>
                </c:pt>
                <c:pt idx="2">
                  <c:v>60</c:v>
                </c:pt>
                <c:pt idx="3">
                  <c:v>70</c:v>
                </c:pt>
                <c:pt idx="4">
                  <c:v>80</c:v>
                </c:pt>
              </c:numCache>
            </c:numRef>
          </c:xVal>
          <c:yVal>
            <c:numRef>
              <c:f>Sheet1!$AF$81:$AF$85</c:f>
              <c:numCache>
                <c:formatCode>General</c:formatCode>
                <c:ptCount val="5"/>
                <c:pt idx="0">
                  <c:v>0.05</c:v>
                </c:pt>
                <c:pt idx="1">
                  <c:v>57</c:v>
                </c:pt>
                <c:pt idx="2">
                  <c:v>800</c:v>
                </c:pt>
                <c:pt idx="3">
                  <c:v>4884</c:v>
                </c:pt>
                <c:pt idx="4">
                  <c:v>9791</c:v>
                </c:pt>
              </c:numCache>
            </c:numRef>
          </c:yVal>
          <c:smooth val="1"/>
        </c:ser>
        <c:ser>
          <c:idx val="1"/>
          <c:order val="1"/>
          <c:tx>
            <c:strRef>
              <c:f>Sheet1!$AE$72</c:f>
              <c:strCache>
                <c:ptCount val="1"/>
                <c:pt idx="0">
                  <c:v>BIC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Sheet1!$AC$81:$AC$85</c:f>
              <c:numCache>
                <c:formatCode>General</c:formatCode>
                <c:ptCount val="5"/>
                <c:pt idx="0">
                  <c:v>20</c:v>
                </c:pt>
                <c:pt idx="1">
                  <c:v>50</c:v>
                </c:pt>
                <c:pt idx="2">
                  <c:v>60</c:v>
                </c:pt>
                <c:pt idx="3">
                  <c:v>70</c:v>
                </c:pt>
                <c:pt idx="4">
                  <c:v>80</c:v>
                </c:pt>
              </c:numCache>
            </c:numRef>
          </c:xVal>
          <c:yVal>
            <c:numRef>
              <c:f>Sheet1!$AE$81:$AE$85</c:f>
              <c:numCache>
                <c:formatCode>General</c:formatCode>
                <c:ptCount val="5"/>
                <c:pt idx="0">
                  <c:v>0.02</c:v>
                </c:pt>
                <c:pt idx="1">
                  <c:v>7</c:v>
                </c:pt>
                <c:pt idx="2">
                  <c:v>28</c:v>
                </c:pt>
                <c:pt idx="3">
                  <c:v>111</c:v>
                </c:pt>
                <c:pt idx="4">
                  <c:v>328</c:v>
                </c:pt>
              </c:numCache>
            </c:numRef>
          </c:yVal>
          <c:smooth val="1"/>
        </c:ser>
        <c:ser>
          <c:idx val="5"/>
          <c:order val="2"/>
          <c:tx>
            <c:strRef>
              <c:f>Sheet1!$AI$80</c:f>
              <c:strCache>
                <c:ptCount val="1"/>
                <c:pt idx="0">
                  <c:v>AIC, MSE, HQC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xVal>
            <c:numRef>
              <c:f>Sheet1!$AC$81:$AC$85</c:f>
              <c:numCache>
                <c:formatCode>General</c:formatCode>
                <c:ptCount val="5"/>
                <c:pt idx="0">
                  <c:v>20</c:v>
                </c:pt>
                <c:pt idx="1">
                  <c:v>50</c:v>
                </c:pt>
                <c:pt idx="2">
                  <c:v>60</c:v>
                </c:pt>
                <c:pt idx="3">
                  <c:v>70</c:v>
                </c:pt>
                <c:pt idx="4">
                  <c:v>80</c:v>
                </c:pt>
              </c:numCache>
            </c:numRef>
          </c:xVal>
          <c:yVal>
            <c:numRef>
              <c:f>Sheet1!$AI$81:$AI$85</c:f>
              <c:numCache>
                <c:formatCode>General</c:formatCode>
                <c:ptCount val="5"/>
                <c:pt idx="0">
                  <c:v>0.5</c:v>
                </c:pt>
                <c:pt idx="1">
                  <c:v>641</c:v>
                </c:pt>
                <c:pt idx="2">
                  <c:v>4428</c:v>
                </c:pt>
                <c:pt idx="3">
                  <c:v>33488</c:v>
                </c:pt>
                <c:pt idx="4">
                  <c:v>82815</c:v>
                </c:pt>
              </c:numCache>
            </c:numRef>
          </c:yVal>
          <c:smooth val="1"/>
        </c:ser>
        <c:dLbls>
          <c:showLegendKey val="0"/>
          <c:showVal val="0"/>
          <c:showCatName val="0"/>
          <c:showSerName val="0"/>
          <c:showPercent val="0"/>
          <c:showBubbleSize val="0"/>
        </c:dLbls>
        <c:axId val="37610048"/>
        <c:axId val="37616384"/>
      </c:scatterChart>
      <c:valAx>
        <c:axId val="37610048"/>
        <c:scaling>
          <c:orientation val="minMax"/>
          <c:max val="80"/>
          <c:min val="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Problem Size</a:t>
                </a:r>
              </a:p>
            </c:rich>
          </c:tx>
          <c:layout>
            <c:manualLayout>
              <c:xMode val="edge"/>
              <c:yMode val="edge"/>
              <c:x val="0.40942482996077101"/>
              <c:y val="0.9065198794595119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16384"/>
        <c:crossesAt val="1.0000000000000002E-2"/>
        <c:crossBetween val="midCat"/>
      </c:valAx>
      <c:valAx>
        <c:axId val="37616384"/>
        <c:scaling>
          <c:logBase val="10"/>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b="0" i="0" baseline="0" dirty="0">
                    <a:effectLst/>
                  </a:rPr>
                  <a:t>CPU time (s)</a:t>
                </a:r>
                <a:endParaRPr lang="en-US" sz="2000" dirty="0">
                  <a:effectLst/>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10048"/>
        <c:crossesAt val="0"/>
        <c:crossBetween val="midCat"/>
      </c:valAx>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7712866536844181E-2"/>
          <c:y val="1.5653543307086674E-3"/>
          <c:w val="0.83522618496217382"/>
          <c:h val="0.216260698390961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90276115485564"/>
          <c:y val="7.7772302344421507E-2"/>
          <c:w val="0.81385504443523504"/>
          <c:h val="0.74677612747653388"/>
        </c:manualLayout>
      </c:layout>
      <c:scatterChart>
        <c:scatterStyle val="smoothMarker"/>
        <c:varyColors val="0"/>
        <c:ser>
          <c:idx val="0"/>
          <c:order val="0"/>
          <c:tx>
            <c:strRef>
              <c:f>Sheet1!$X$62</c:f>
              <c:strCache>
                <c:ptCount val="1"/>
                <c:pt idx="0">
                  <c:v>Cp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Sheet1!$W$63:$W$67</c:f>
              <c:numCache>
                <c:formatCode>General</c:formatCode>
                <c:ptCount val="5"/>
                <c:pt idx="0">
                  <c:v>20</c:v>
                </c:pt>
                <c:pt idx="1">
                  <c:v>50</c:v>
                </c:pt>
                <c:pt idx="2">
                  <c:v>60</c:v>
                </c:pt>
                <c:pt idx="3">
                  <c:v>70</c:v>
                </c:pt>
                <c:pt idx="4">
                  <c:v>80</c:v>
                </c:pt>
              </c:numCache>
            </c:numRef>
          </c:xVal>
          <c:yVal>
            <c:numRef>
              <c:f>Sheet1!$X$63:$X$67</c:f>
              <c:numCache>
                <c:formatCode>General</c:formatCode>
                <c:ptCount val="5"/>
                <c:pt idx="0">
                  <c:v>3.1</c:v>
                </c:pt>
                <c:pt idx="1">
                  <c:v>6.6</c:v>
                </c:pt>
                <c:pt idx="2">
                  <c:v>6.6</c:v>
                </c:pt>
                <c:pt idx="3">
                  <c:v>9.3000000000000007</c:v>
                </c:pt>
                <c:pt idx="4">
                  <c:v>8.8000000000000007</c:v>
                </c:pt>
              </c:numCache>
            </c:numRef>
          </c:yVal>
          <c:smooth val="1"/>
        </c:ser>
        <c:ser>
          <c:idx val="1"/>
          <c:order val="1"/>
          <c:tx>
            <c:strRef>
              <c:f>Sheet1!$Y$62</c:f>
              <c:strCache>
                <c:ptCount val="1"/>
                <c:pt idx="0">
                  <c:v>BIC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Sheet1!$W$63:$W$67</c:f>
              <c:numCache>
                <c:formatCode>General</c:formatCode>
                <c:ptCount val="5"/>
                <c:pt idx="0">
                  <c:v>20</c:v>
                </c:pt>
                <c:pt idx="1">
                  <c:v>50</c:v>
                </c:pt>
                <c:pt idx="2">
                  <c:v>60</c:v>
                </c:pt>
                <c:pt idx="3">
                  <c:v>70</c:v>
                </c:pt>
                <c:pt idx="4">
                  <c:v>80</c:v>
                </c:pt>
              </c:numCache>
            </c:numRef>
          </c:xVal>
          <c:yVal>
            <c:numRef>
              <c:f>Sheet1!$Y$63:$Y$67</c:f>
              <c:numCache>
                <c:formatCode>General</c:formatCode>
                <c:ptCount val="5"/>
                <c:pt idx="0">
                  <c:v>0.4</c:v>
                </c:pt>
                <c:pt idx="1">
                  <c:v>1.3</c:v>
                </c:pt>
                <c:pt idx="2">
                  <c:v>0.3</c:v>
                </c:pt>
                <c:pt idx="3">
                  <c:v>0.5</c:v>
                </c:pt>
                <c:pt idx="4">
                  <c:v>0</c:v>
                </c:pt>
              </c:numCache>
            </c:numRef>
          </c:yVal>
          <c:smooth val="1"/>
        </c:ser>
        <c:ser>
          <c:idx val="2"/>
          <c:order val="2"/>
          <c:tx>
            <c:strRef>
              <c:f>Sheet1!$Z$62</c:f>
              <c:strCache>
                <c:ptCount val="1"/>
                <c:pt idx="0">
                  <c:v>AIC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numRef>
              <c:f>Sheet1!$W$63:$W$67</c:f>
              <c:numCache>
                <c:formatCode>General</c:formatCode>
                <c:ptCount val="5"/>
                <c:pt idx="0">
                  <c:v>20</c:v>
                </c:pt>
                <c:pt idx="1">
                  <c:v>50</c:v>
                </c:pt>
                <c:pt idx="2">
                  <c:v>60</c:v>
                </c:pt>
                <c:pt idx="3">
                  <c:v>70</c:v>
                </c:pt>
                <c:pt idx="4">
                  <c:v>80</c:v>
                </c:pt>
              </c:numCache>
            </c:numRef>
          </c:xVal>
          <c:yVal>
            <c:numRef>
              <c:f>Sheet1!$Z$63:$Z$67</c:f>
              <c:numCache>
                <c:formatCode>General</c:formatCode>
                <c:ptCount val="5"/>
                <c:pt idx="0">
                  <c:v>3</c:v>
                </c:pt>
                <c:pt idx="1">
                  <c:v>6.5</c:v>
                </c:pt>
                <c:pt idx="2">
                  <c:v>6.4</c:v>
                </c:pt>
                <c:pt idx="3">
                  <c:v>9.4</c:v>
                </c:pt>
                <c:pt idx="4">
                  <c:v>10.3</c:v>
                </c:pt>
              </c:numCache>
            </c:numRef>
          </c:yVal>
          <c:smooth val="1"/>
        </c:ser>
        <c:ser>
          <c:idx val="3"/>
          <c:order val="3"/>
          <c:tx>
            <c:strRef>
              <c:f>Sheet1!$AA$62</c:f>
              <c:strCache>
                <c:ptCount val="1"/>
                <c:pt idx="0">
                  <c:v>HQC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Sheet1!$W$63:$W$67</c:f>
              <c:numCache>
                <c:formatCode>General</c:formatCode>
                <c:ptCount val="5"/>
                <c:pt idx="0">
                  <c:v>20</c:v>
                </c:pt>
                <c:pt idx="1">
                  <c:v>50</c:v>
                </c:pt>
                <c:pt idx="2">
                  <c:v>60</c:v>
                </c:pt>
                <c:pt idx="3">
                  <c:v>70</c:v>
                </c:pt>
                <c:pt idx="4">
                  <c:v>80</c:v>
                </c:pt>
              </c:numCache>
            </c:numRef>
          </c:xVal>
          <c:yVal>
            <c:numRef>
              <c:f>Sheet1!$AA$63:$AA$67</c:f>
              <c:numCache>
                <c:formatCode>General</c:formatCode>
                <c:ptCount val="5"/>
                <c:pt idx="0">
                  <c:v>3</c:v>
                </c:pt>
                <c:pt idx="1">
                  <c:v>5.5</c:v>
                </c:pt>
                <c:pt idx="2">
                  <c:v>4.5</c:v>
                </c:pt>
                <c:pt idx="3">
                  <c:v>6</c:v>
                </c:pt>
                <c:pt idx="4">
                  <c:v>5.3</c:v>
                </c:pt>
              </c:numCache>
            </c:numRef>
          </c:yVal>
          <c:smooth val="1"/>
        </c:ser>
        <c:ser>
          <c:idx val="4"/>
          <c:order val="4"/>
          <c:tx>
            <c:strRef>
              <c:f>Sheet1!$AB$62</c:f>
              <c:strCache>
                <c:ptCount val="1"/>
                <c:pt idx="0">
                  <c:v>MSE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xVal>
            <c:numRef>
              <c:f>Sheet1!$W$63:$W$67</c:f>
              <c:numCache>
                <c:formatCode>General</c:formatCode>
                <c:ptCount val="5"/>
                <c:pt idx="0">
                  <c:v>20</c:v>
                </c:pt>
                <c:pt idx="1">
                  <c:v>50</c:v>
                </c:pt>
                <c:pt idx="2">
                  <c:v>60</c:v>
                </c:pt>
                <c:pt idx="3">
                  <c:v>70</c:v>
                </c:pt>
                <c:pt idx="4">
                  <c:v>80</c:v>
                </c:pt>
              </c:numCache>
            </c:numRef>
          </c:xVal>
          <c:yVal>
            <c:numRef>
              <c:f>Sheet1!$AB$63:$AB$67</c:f>
              <c:numCache>
                <c:formatCode>General</c:formatCode>
                <c:ptCount val="5"/>
                <c:pt idx="0">
                  <c:v>6.1</c:v>
                </c:pt>
                <c:pt idx="1">
                  <c:v>14.5</c:v>
                </c:pt>
                <c:pt idx="2">
                  <c:v>18.8</c:v>
                </c:pt>
                <c:pt idx="3">
                  <c:v>22</c:v>
                </c:pt>
                <c:pt idx="4">
                  <c:v>21.8</c:v>
                </c:pt>
              </c:numCache>
            </c:numRef>
          </c:yVal>
          <c:smooth val="1"/>
        </c:ser>
        <c:dLbls>
          <c:showLegendKey val="0"/>
          <c:showVal val="0"/>
          <c:showCatName val="0"/>
          <c:showSerName val="0"/>
          <c:showPercent val="0"/>
          <c:showBubbleSize val="0"/>
        </c:dLbls>
        <c:axId val="39193984"/>
        <c:axId val="39194560"/>
      </c:scatterChart>
      <c:valAx>
        <c:axId val="39193984"/>
        <c:scaling>
          <c:orientation val="minMax"/>
          <c:max val="80"/>
          <c:min val="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700" dirty="0"/>
                  <a:t>Problem Size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94560"/>
        <c:crosses val="autoZero"/>
        <c:crossBetween val="midCat"/>
      </c:valAx>
      <c:valAx>
        <c:axId val="391945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700" baseline="0" dirty="0"/>
                  <a:t>Spurious </a:t>
                </a:r>
                <a:r>
                  <a:rPr lang="en-US" sz="1700" baseline="0" dirty="0" smtClean="0"/>
                  <a:t>Variables </a:t>
                </a:r>
                <a:r>
                  <a:rPr lang="en-US" sz="1700" baseline="0" dirty="0"/>
                  <a:t>Included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93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992814960629921"/>
          <c:y val="0.19368864391670651"/>
          <c:w val="0.39074267279090114"/>
          <c:h val="0.67898487015561526"/>
        </c:manualLayout>
      </c:layout>
      <c:scatterChart>
        <c:scatterStyle val="smoothMarker"/>
        <c:varyColors val="0"/>
        <c:ser>
          <c:idx val="0"/>
          <c:order val="0"/>
          <c:tx>
            <c:strRef>
              <c:f>Sheet1!$AE$62</c:f>
              <c:strCache>
                <c:ptCount val="1"/>
                <c:pt idx="0">
                  <c:v>Cp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Sheet1!$W$63:$W$69</c:f>
              <c:numCache>
                <c:formatCode>General</c:formatCode>
                <c:ptCount val="7"/>
                <c:pt idx="0">
                  <c:v>20</c:v>
                </c:pt>
                <c:pt idx="1">
                  <c:v>50</c:v>
                </c:pt>
                <c:pt idx="2">
                  <c:v>60</c:v>
                </c:pt>
                <c:pt idx="3">
                  <c:v>70</c:v>
                </c:pt>
                <c:pt idx="4">
                  <c:v>80</c:v>
                </c:pt>
              </c:numCache>
            </c:numRef>
          </c:xVal>
          <c:yVal>
            <c:numRef>
              <c:f>Sheet1!$AE$63:$AE$69</c:f>
              <c:numCache>
                <c:formatCode>General</c:formatCode>
                <c:ptCount val="7"/>
                <c:pt idx="0">
                  <c:v>8.1999999999999993</c:v>
                </c:pt>
                <c:pt idx="1">
                  <c:v>5.49</c:v>
                </c:pt>
                <c:pt idx="2">
                  <c:v>3.49</c:v>
                </c:pt>
                <c:pt idx="3">
                  <c:v>5.36</c:v>
                </c:pt>
                <c:pt idx="4">
                  <c:v>4.78</c:v>
                </c:pt>
              </c:numCache>
            </c:numRef>
          </c:yVal>
          <c:smooth val="1"/>
        </c:ser>
        <c:ser>
          <c:idx val="1"/>
          <c:order val="1"/>
          <c:tx>
            <c:strRef>
              <c:f>Sheet1!$AF$62</c:f>
              <c:strCache>
                <c:ptCount val="1"/>
                <c:pt idx="0">
                  <c:v>BIC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Sheet1!$W$63:$W$69</c:f>
              <c:numCache>
                <c:formatCode>General</c:formatCode>
                <c:ptCount val="7"/>
                <c:pt idx="0">
                  <c:v>20</c:v>
                </c:pt>
                <c:pt idx="1">
                  <c:v>50</c:v>
                </c:pt>
                <c:pt idx="2">
                  <c:v>60</c:v>
                </c:pt>
                <c:pt idx="3">
                  <c:v>70</c:v>
                </c:pt>
                <c:pt idx="4">
                  <c:v>80</c:v>
                </c:pt>
              </c:numCache>
            </c:numRef>
          </c:xVal>
          <c:yVal>
            <c:numRef>
              <c:f>Sheet1!$AF$63:$AF$68</c:f>
              <c:numCache>
                <c:formatCode>General</c:formatCode>
                <c:ptCount val="6"/>
                <c:pt idx="0">
                  <c:v>6</c:v>
                </c:pt>
                <c:pt idx="1">
                  <c:v>3.88</c:v>
                </c:pt>
                <c:pt idx="2">
                  <c:v>2.0499999999999998</c:v>
                </c:pt>
                <c:pt idx="3">
                  <c:v>1.93</c:v>
                </c:pt>
                <c:pt idx="4">
                  <c:v>2.87</c:v>
                </c:pt>
              </c:numCache>
            </c:numRef>
          </c:yVal>
          <c:smooth val="1"/>
        </c:ser>
        <c:ser>
          <c:idx val="2"/>
          <c:order val="2"/>
          <c:tx>
            <c:strRef>
              <c:f>Sheet1!$AG$62</c:f>
              <c:strCache>
                <c:ptCount val="1"/>
                <c:pt idx="0">
                  <c:v>AIC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numRef>
              <c:f>Sheet1!$W$63:$W$69</c:f>
              <c:numCache>
                <c:formatCode>General</c:formatCode>
                <c:ptCount val="7"/>
                <c:pt idx="0">
                  <c:v>20</c:v>
                </c:pt>
                <c:pt idx="1">
                  <c:v>50</c:v>
                </c:pt>
                <c:pt idx="2">
                  <c:v>60</c:v>
                </c:pt>
                <c:pt idx="3">
                  <c:v>70</c:v>
                </c:pt>
                <c:pt idx="4">
                  <c:v>80</c:v>
                </c:pt>
              </c:numCache>
            </c:numRef>
          </c:xVal>
          <c:yVal>
            <c:numRef>
              <c:f>Sheet1!$AG$63:$AG$67</c:f>
              <c:numCache>
                <c:formatCode>General</c:formatCode>
                <c:ptCount val="5"/>
                <c:pt idx="0">
                  <c:v>8.25</c:v>
                </c:pt>
                <c:pt idx="1">
                  <c:v>5.49</c:v>
                </c:pt>
                <c:pt idx="2">
                  <c:v>3.47</c:v>
                </c:pt>
                <c:pt idx="3">
                  <c:v>6.55</c:v>
                </c:pt>
                <c:pt idx="4">
                  <c:v>4.5999999999999996</c:v>
                </c:pt>
              </c:numCache>
            </c:numRef>
          </c:yVal>
          <c:smooth val="1"/>
        </c:ser>
        <c:ser>
          <c:idx val="3"/>
          <c:order val="3"/>
          <c:tx>
            <c:strRef>
              <c:f>Sheet1!$AH$62</c:f>
              <c:strCache>
                <c:ptCount val="1"/>
                <c:pt idx="0">
                  <c:v>HQC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Sheet1!$W$63:$W$69</c:f>
              <c:numCache>
                <c:formatCode>General</c:formatCode>
                <c:ptCount val="7"/>
                <c:pt idx="0">
                  <c:v>20</c:v>
                </c:pt>
                <c:pt idx="1">
                  <c:v>50</c:v>
                </c:pt>
                <c:pt idx="2">
                  <c:v>60</c:v>
                </c:pt>
                <c:pt idx="3">
                  <c:v>70</c:v>
                </c:pt>
                <c:pt idx="4">
                  <c:v>80</c:v>
                </c:pt>
              </c:numCache>
            </c:numRef>
          </c:xVal>
          <c:yVal>
            <c:numRef>
              <c:f>Sheet1!$AH$63:$AH$68</c:f>
              <c:numCache>
                <c:formatCode>General</c:formatCode>
                <c:ptCount val="6"/>
                <c:pt idx="0">
                  <c:v>8.52</c:v>
                </c:pt>
                <c:pt idx="1">
                  <c:v>5.42</c:v>
                </c:pt>
                <c:pt idx="2">
                  <c:v>3.33</c:v>
                </c:pt>
                <c:pt idx="3">
                  <c:v>4.8099999999999996</c:v>
                </c:pt>
                <c:pt idx="4">
                  <c:v>3.95</c:v>
                </c:pt>
              </c:numCache>
            </c:numRef>
          </c:yVal>
          <c:smooth val="1"/>
        </c:ser>
        <c:ser>
          <c:idx val="4"/>
          <c:order val="4"/>
          <c:tx>
            <c:strRef>
              <c:f>Sheet1!$AI$62</c:f>
              <c:strCache>
                <c:ptCount val="1"/>
                <c:pt idx="0">
                  <c:v>MSE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xVal>
            <c:numRef>
              <c:f>Sheet1!$AD$63:$AD$67</c:f>
              <c:numCache>
                <c:formatCode>General</c:formatCode>
                <c:ptCount val="5"/>
                <c:pt idx="0">
                  <c:v>20</c:v>
                </c:pt>
                <c:pt idx="1">
                  <c:v>50</c:v>
                </c:pt>
                <c:pt idx="2">
                  <c:v>60</c:v>
                </c:pt>
                <c:pt idx="3">
                  <c:v>70</c:v>
                </c:pt>
                <c:pt idx="4">
                  <c:v>80</c:v>
                </c:pt>
              </c:numCache>
            </c:numRef>
          </c:xVal>
          <c:yVal>
            <c:numRef>
              <c:f>Sheet1!$AI$63:$AI$67</c:f>
              <c:numCache>
                <c:formatCode>General</c:formatCode>
                <c:ptCount val="5"/>
                <c:pt idx="0">
                  <c:v>9.07</c:v>
                </c:pt>
                <c:pt idx="1">
                  <c:v>6.79</c:v>
                </c:pt>
                <c:pt idx="2">
                  <c:v>5.09</c:v>
                </c:pt>
                <c:pt idx="3">
                  <c:v>6.94</c:v>
                </c:pt>
                <c:pt idx="4">
                  <c:v>5.79</c:v>
                </c:pt>
              </c:numCache>
            </c:numRef>
          </c:yVal>
          <c:smooth val="1"/>
        </c:ser>
        <c:dLbls>
          <c:showLegendKey val="0"/>
          <c:showVal val="0"/>
          <c:showCatName val="0"/>
          <c:showSerName val="0"/>
          <c:showPercent val="0"/>
          <c:showBubbleSize val="0"/>
        </c:dLbls>
        <c:axId val="39196288"/>
        <c:axId val="39196864"/>
      </c:scatterChart>
      <c:valAx>
        <c:axId val="39196288"/>
        <c:scaling>
          <c:orientation val="minMax"/>
          <c:max val="81"/>
          <c:min val="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700" dirty="0"/>
                  <a:t>Problem Size</a:t>
                </a:r>
              </a:p>
            </c:rich>
          </c:tx>
          <c:layout>
            <c:manualLayout>
              <c:xMode val="edge"/>
              <c:yMode val="edge"/>
              <c:x val="0.70327515310586175"/>
              <c:y val="0.9316391370615618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96864"/>
        <c:crosses val="autoZero"/>
        <c:crossBetween val="midCat"/>
      </c:valAx>
      <c:valAx>
        <c:axId val="39196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700" dirty="0"/>
                  <a:t>% Deviation from True</a:t>
                </a:r>
                <a:r>
                  <a:rPr lang="en-US" sz="1700" baseline="0" dirty="0"/>
                  <a:t> Model</a:t>
                </a:r>
                <a:endParaRPr lang="en-US" sz="1700"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96288"/>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6.5277777777777782E-2"/>
          <c:y val="1.9441066778788724E-2"/>
          <c:w val="0.86167508542564253"/>
          <c:h val="0.230106614652718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AA18C-B892-49F9-919A-0C49D90C4D8B}" type="doc">
      <dgm:prSet loTypeId="urn:microsoft.com/office/officeart/2005/8/layout/hChevron3" loCatId="process" qsTypeId="urn:microsoft.com/office/officeart/2005/8/quickstyle/simple1" qsCatId="simple" csTypeId="urn:microsoft.com/office/officeart/2005/8/colors/accent1_2" csCatId="accent1" phldr="1"/>
      <dgm:spPr/>
    </dgm:pt>
    <dgm:pt modelId="{3422C28E-E33C-4723-9A0E-C305C3BA5C42}">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Least squares</a:t>
          </a:r>
          <a:endParaRPr lang="en-US" sz="1600" b="1" dirty="0">
            <a:latin typeface="Calibri" pitchFamily="34" charset="0"/>
            <a:cs typeface="Calibri" pitchFamily="34" charset="0"/>
          </a:endParaRPr>
        </a:p>
      </dgm:t>
    </dgm:pt>
    <dgm:pt modelId="{CF9296D6-6531-4D40-A186-6DBD29C31395}" type="parTrans" cxnId="{03F16629-BEE3-4B17-8154-8D1E0B75BDA0}">
      <dgm:prSet/>
      <dgm:spPr/>
      <dgm:t>
        <a:bodyPr/>
        <a:lstStyle/>
        <a:p>
          <a:endParaRPr lang="en-US" sz="1600" b="1">
            <a:latin typeface="Calibri" pitchFamily="34" charset="0"/>
            <a:cs typeface="Calibri" pitchFamily="34" charset="0"/>
          </a:endParaRPr>
        </a:p>
      </dgm:t>
    </dgm:pt>
    <dgm:pt modelId="{7BD9AEAC-5AC4-4A95-9B75-3229E751812D}" type="sibTrans" cxnId="{03F16629-BEE3-4B17-8154-8D1E0B75BDA0}">
      <dgm:prSet/>
      <dgm:spPr/>
      <dgm:t>
        <a:bodyPr/>
        <a:lstStyle/>
        <a:p>
          <a:endParaRPr lang="en-US" sz="1600" b="1">
            <a:latin typeface="Calibri" pitchFamily="34" charset="0"/>
            <a:cs typeface="Calibri" pitchFamily="34" charset="0"/>
          </a:endParaRPr>
        </a:p>
      </dgm:t>
    </dgm:pt>
    <dgm:pt modelId="{042B1628-3080-4752-9527-3FF7FCCDD05C}">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Overfitting</a:t>
          </a:r>
          <a:endParaRPr lang="en-US" sz="1600" b="1" dirty="0">
            <a:latin typeface="Calibri" pitchFamily="34" charset="0"/>
            <a:cs typeface="Calibri" pitchFamily="34" charset="0"/>
          </a:endParaRPr>
        </a:p>
      </dgm:t>
    </dgm:pt>
    <dgm:pt modelId="{1A3795B6-78E3-4202-8C5B-C9E2782A49CA}" type="parTrans" cxnId="{89E6512B-6E60-4FB6-B037-924ADE64B8CA}">
      <dgm:prSet/>
      <dgm:spPr/>
      <dgm:t>
        <a:bodyPr/>
        <a:lstStyle/>
        <a:p>
          <a:endParaRPr lang="en-US" sz="1600" b="1">
            <a:latin typeface="Calibri" pitchFamily="34" charset="0"/>
            <a:cs typeface="Calibri" pitchFamily="34" charset="0"/>
          </a:endParaRPr>
        </a:p>
      </dgm:t>
    </dgm:pt>
    <dgm:pt modelId="{E2CC06CD-46C4-4ED0-9149-D92ACB37E2AF}" type="sibTrans" cxnId="{89E6512B-6E60-4FB6-B037-924ADE64B8CA}">
      <dgm:prSet/>
      <dgm:spPr/>
      <dgm:t>
        <a:bodyPr/>
        <a:lstStyle/>
        <a:p>
          <a:endParaRPr lang="en-US" sz="1600" b="1">
            <a:latin typeface="Calibri" pitchFamily="34" charset="0"/>
            <a:cs typeface="Calibri" pitchFamily="34" charset="0"/>
          </a:endParaRPr>
        </a:p>
      </dgm:t>
    </dgm:pt>
    <dgm:pt modelId="{CEB7E5E2-0F14-4BA4-B0AA-F3BFC401D7B3}">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Regularization</a:t>
          </a:r>
          <a:endParaRPr lang="en-US" sz="1600" b="1" dirty="0">
            <a:latin typeface="Calibri" pitchFamily="34" charset="0"/>
            <a:cs typeface="Calibri" pitchFamily="34" charset="0"/>
          </a:endParaRPr>
        </a:p>
      </dgm:t>
    </dgm:pt>
    <dgm:pt modelId="{6074F53E-CA99-49E0-9948-158746808D1D}" type="parTrans" cxnId="{00C30B3F-F855-4EFF-AD19-7DE9F58465EF}">
      <dgm:prSet/>
      <dgm:spPr/>
      <dgm:t>
        <a:bodyPr/>
        <a:lstStyle/>
        <a:p>
          <a:endParaRPr lang="en-US" sz="1600" b="1">
            <a:latin typeface="Calibri" pitchFamily="34" charset="0"/>
            <a:cs typeface="Calibri" pitchFamily="34" charset="0"/>
          </a:endParaRPr>
        </a:p>
      </dgm:t>
    </dgm:pt>
    <dgm:pt modelId="{F1658464-2036-483B-9F28-8DC4F8E73E2B}" type="sibTrans" cxnId="{00C30B3F-F855-4EFF-AD19-7DE9F58465EF}">
      <dgm:prSet/>
      <dgm:spPr/>
      <dgm:t>
        <a:bodyPr/>
        <a:lstStyle/>
        <a:p>
          <a:endParaRPr lang="en-US" sz="1600" b="1">
            <a:latin typeface="Calibri" pitchFamily="34" charset="0"/>
            <a:cs typeface="Calibri" pitchFamily="34" charset="0"/>
          </a:endParaRPr>
        </a:p>
      </dgm:t>
    </dgm:pt>
    <dgm:pt modelId="{9EB9D108-DE9A-4C2C-B3E8-4529C968F2BC}">
      <dgm:prSet phldrT="[Text]" custT="1"/>
      <dgm:spPr>
        <a:gradFill rotWithShape="0">
          <a:gsLst>
            <a:gs pos="0">
              <a:srgbClr val="00DA00"/>
            </a:gs>
            <a:gs pos="99000">
              <a:srgbClr val="004800"/>
            </a:gs>
          </a:gsLst>
          <a:lin ang="5400000" scaled="0"/>
        </a:gradFill>
      </dgm:spPr>
      <dgm:t>
        <a:bodyPr/>
        <a:lstStyle/>
        <a:p>
          <a:r>
            <a:rPr lang="en-US" sz="1600" b="1" dirty="0" smtClean="0">
              <a:latin typeface="Calibri" pitchFamily="34" charset="0"/>
              <a:cs typeface="Calibri" pitchFamily="34" charset="0"/>
            </a:rPr>
            <a:t>Group regularization</a:t>
          </a:r>
          <a:endParaRPr lang="en-US" sz="1600" b="1" dirty="0">
            <a:latin typeface="Calibri" pitchFamily="34" charset="0"/>
            <a:cs typeface="Calibri" pitchFamily="34" charset="0"/>
          </a:endParaRPr>
        </a:p>
      </dgm:t>
    </dgm:pt>
    <dgm:pt modelId="{55A4F72B-A4C3-4104-BDEF-FAECD75C278C}" type="parTrans" cxnId="{EFC7E086-7699-416D-BC47-1F7B65F0D5FE}">
      <dgm:prSet/>
      <dgm:spPr/>
      <dgm:t>
        <a:bodyPr/>
        <a:lstStyle/>
        <a:p>
          <a:endParaRPr lang="en-US" sz="1600" b="1">
            <a:latin typeface="Calibri" pitchFamily="34" charset="0"/>
            <a:cs typeface="Calibri" pitchFamily="34" charset="0"/>
          </a:endParaRPr>
        </a:p>
      </dgm:t>
    </dgm:pt>
    <dgm:pt modelId="{929FBAA6-10A5-4168-91FC-FC2C6E1C74E8}" type="sibTrans" cxnId="{EFC7E086-7699-416D-BC47-1F7B65F0D5FE}">
      <dgm:prSet/>
      <dgm:spPr/>
      <dgm:t>
        <a:bodyPr/>
        <a:lstStyle/>
        <a:p>
          <a:endParaRPr lang="en-US" sz="1600" b="1">
            <a:latin typeface="Calibri" pitchFamily="34" charset="0"/>
            <a:cs typeface="Calibri" pitchFamily="34" charset="0"/>
          </a:endParaRPr>
        </a:p>
      </dgm:t>
    </dgm:pt>
    <dgm:pt modelId="{BF212CE4-78D2-4744-9E1A-F6C7AA239771}" type="pres">
      <dgm:prSet presAssocID="{3B1AA18C-B892-49F9-919A-0C49D90C4D8B}" presName="Name0" presStyleCnt="0">
        <dgm:presLayoutVars>
          <dgm:dir/>
          <dgm:resizeHandles val="exact"/>
        </dgm:presLayoutVars>
      </dgm:prSet>
      <dgm:spPr/>
    </dgm:pt>
    <dgm:pt modelId="{2F035915-E41B-4563-934F-15583117756C}" type="pres">
      <dgm:prSet presAssocID="{3422C28E-E33C-4723-9A0E-C305C3BA5C42}" presName="parTxOnly" presStyleLbl="node1" presStyleIdx="0" presStyleCnt="4">
        <dgm:presLayoutVars>
          <dgm:bulletEnabled val="1"/>
        </dgm:presLayoutVars>
      </dgm:prSet>
      <dgm:spPr/>
      <dgm:t>
        <a:bodyPr/>
        <a:lstStyle/>
        <a:p>
          <a:endParaRPr lang="en-US"/>
        </a:p>
      </dgm:t>
    </dgm:pt>
    <dgm:pt modelId="{D54ED0F3-DC5D-4EAF-B0F4-38B686D895A7}" type="pres">
      <dgm:prSet presAssocID="{7BD9AEAC-5AC4-4A95-9B75-3229E751812D}" presName="parSpace" presStyleCnt="0"/>
      <dgm:spPr/>
    </dgm:pt>
    <dgm:pt modelId="{9EAFE272-4AEC-4AC4-845D-1B66EDF7B6CF}" type="pres">
      <dgm:prSet presAssocID="{042B1628-3080-4752-9527-3FF7FCCDD05C}" presName="parTxOnly" presStyleLbl="node1" presStyleIdx="1" presStyleCnt="4">
        <dgm:presLayoutVars>
          <dgm:bulletEnabled val="1"/>
        </dgm:presLayoutVars>
      </dgm:prSet>
      <dgm:spPr/>
      <dgm:t>
        <a:bodyPr/>
        <a:lstStyle/>
        <a:p>
          <a:endParaRPr lang="en-US"/>
        </a:p>
      </dgm:t>
    </dgm:pt>
    <dgm:pt modelId="{4C057578-BC01-4510-952E-AC85F5ECAE6A}" type="pres">
      <dgm:prSet presAssocID="{E2CC06CD-46C4-4ED0-9149-D92ACB37E2AF}" presName="parSpace" presStyleCnt="0"/>
      <dgm:spPr/>
    </dgm:pt>
    <dgm:pt modelId="{10668303-778D-443B-B9C8-AA260A11A16D}" type="pres">
      <dgm:prSet presAssocID="{CEB7E5E2-0F14-4BA4-B0AA-F3BFC401D7B3}" presName="parTxOnly" presStyleLbl="node1" presStyleIdx="2" presStyleCnt="4">
        <dgm:presLayoutVars>
          <dgm:bulletEnabled val="1"/>
        </dgm:presLayoutVars>
      </dgm:prSet>
      <dgm:spPr/>
      <dgm:t>
        <a:bodyPr/>
        <a:lstStyle/>
        <a:p>
          <a:endParaRPr lang="en-US"/>
        </a:p>
      </dgm:t>
    </dgm:pt>
    <dgm:pt modelId="{4769A449-3494-4501-9A14-C1C202303704}" type="pres">
      <dgm:prSet presAssocID="{F1658464-2036-483B-9F28-8DC4F8E73E2B}" presName="parSpace" presStyleCnt="0"/>
      <dgm:spPr/>
    </dgm:pt>
    <dgm:pt modelId="{38CC2DBE-6EAD-465F-B068-1B928BE13125}" type="pres">
      <dgm:prSet presAssocID="{9EB9D108-DE9A-4C2C-B3E8-4529C968F2BC}" presName="parTxOnly" presStyleLbl="node1" presStyleIdx="3" presStyleCnt="4" custLinFactNeighborX="15420">
        <dgm:presLayoutVars>
          <dgm:bulletEnabled val="1"/>
        </dgm:presLayoutVars>
      </dgm:prSet>
      <dgm:spPr/>
      <dgm:t>
        <a:bodyPr/>
        <a:lstStyle/>
        <a:p>
          <a:endParaRPr lang="en-US"/>
        </a:p>
      </dgm:t>
    </dgm:pt>
  </dgm:ptLst>
  <dgm:cxnLst>
    <dgm:cxn modelId="{A9AE289C-1BA1-4D43-A06D-E1E701D6886A}" type="presOf" srcId="{042B1628-3080-4752-9527-3FF7FCCDD05C}" destId="{9EAFE272-4AEC-4AC4-845D-1B66EDF7B6CF}" srcOrd="0" destOrd="0" presId="urn:microsoft.com/office/officeart/2005/8/layout/hChevron3"/>
    <dgm:cxn modelId="{89E6512B-6E60-4FB6-B037-924ADE64B8CA}" srcId="{3B1AA18C-B892-49F9-919A-0C49D90C4D8B}" destId="{042B1628-3080-4752-9527-3FF7FCCDD05C}" srcOrd="1" destOrd="0" parTransId="{1A3795B6-78E3-4202-8C5B-C9E2782A49CA}" sibTransId="{E2CC06CD-46C4-4ED0-9149-D92ACB37E2AF}"/>
    <dgm:cxn modelId="{D70E98ED-1FD7-420A-BDE9-94252D1DFB17}" type="presOf" srcId="{9EB9D108-DE9A-4C2C-B3E8-4529C968F2BC}" destId="{38CC2DBE-6EAD-465F-B068-1B928BE13125}" srcOrd="0" destOrd="0" presId="urn:microsoft.com/office/officeart/2005/8/layout/hChevron3"/>
    <dgm:cxn modelId="{00C30B3F-F855-4EFF-AD19-7DE9F58465EF}" srcId="{3B1AA18C-B892-49F9-919A-0C49D90C4D8B}" destId="{CEB7E5E2-0F14-4BA4-B0AA-F3BFC401D7B3}" srcOrd="2" destOrd="0" parTransId="{6074F53E-CA99-49E0-9948-158746808D1D}" sibTransId="{F1658464-2036-483B-9F28-8DC4F8E73E2B}"/>
    <dgm:cxn modelId="{EFC7E086-7699-416D-BC47-1F7B65F0D5FE}" srcId="{3B1AA18C-B892-49F9-919A-0C49D90C4D8B}" destId="{9EB9D108-DE9A-4C2C-B3E8-4529C968F2BC}" srcOrd="3" destOrd="0" parTransId="{55A4F72B-A4C3-4104-BDEF-FAECD75C278C}" sibTransId="{929FBAA6-10A5-4168-91FC-FC2C6E1C74E8}"/>
    <dgm:cxn modelId="{7CCF339D-C951-4331-9595-E4AB23DE5022}" type="presOf" srcId="{3B1AA18C-B892-49F9-919A-0C49D90C4D8B}" destId="{BF212CE4-78D2-4744-9E1A-F6C7AA239771}" srcOrd="0" destOrd="0" presId="urn:microsoft.com/office/officeart/2005/8/layout/hChevron3"/>
    <dgm:cxn modelId="{03F16629-BEE3-4B17-8154-8D1E0B75BDA0}" srcId="{3B1AA18C-B892-49F9-919A-0C49D90C4D8B}" destId="{3422C28E-E33C-4723-9A0E-C305C3BA5C42}" srcOrd="0" destOrd="0" parTransId="{CF9296D6-6531-4D40-A186-6DBD29C31395}" sibTransId="{7BD9AEAC-5AC4-4A95-9B75-3229E751812D}"/>
    <dgm:cxn modelId="{DECDDADB-AE27-42EB-A7EB-0EC5BF4EB847}" type="presOf" srcId="{CEB7E5E2-0F14-4BA4-B0AA-F3BFC401D7B3}" destId="{10668303-778D-443B-B9C8-AA260A11A16D}" srcOrd="0" destOrd="0" presId="urn:microsoft.com/office/officeart/2005/8/layout/hChevron3"/>
    <dgm:cxn modelId="{0DF8E119-E08B-4744-84F2-E37153959317}" type="presOf" srcId="{3422C28E-E33C-4723-9A0E-C305C3BA5C42}" destId="{2F035915-E41B-4563-934F-15583117756C}" srcOrd="0" destOrd="0" presId="urn:microsoft.com/office/officeart/2005/8/layout/hChevron3"/>
    <dgm:cxn modelId="{DA9208B9-A1F9-4A70-B61B-2CFEEE53B950}" type="presParOf" srcId="{BF212CE4-78D2-4744-9E1A-F6C7AA239771}" destId="{2F035915-E41B-4563-934F-15583117756C}" srcOrd="0" destOrd="0" presId="urn:microsoft.com/office/officeart/2005/8/layout/hChevron3"/>
    <dgm:cxn modelId="{9AF5C403-554F-476D-8BFE-179FAEE97CD4}" type="presParOf" srcId="{BF212CE4-78D2-4744-9E1A-F6C7AA239771}" destId="{D54ED0F3-DC5D-4EAF-B0F4-38B686D895A7}" srcOrd="1" destOrd="0" presId="urn:microsoft.com/office/officeart/2005/8/layout/hChevron3"/>
    <dgm:cxn modelId="{443983B5-485D-4446-BE76-6D0CAED34C12}" type="presParOf" srcId="{BF212CE4-78D2-4744-9E1A-F6C7AA239771}" destId="{9EAFE272-4AEC-4AC4-845D-1B66EDF7B6CF}" srcOrd="2" destOrd="0" presId="urn:microsoft.com/office/officeart/2005/8/layout/hChevron3"/>
    <dgm:cxn modelId="{37FDC2D7-A7CE-40F7-A1BB-2FCB217C0A47}" type="presParOf" srcId="{BF212CE4-78D2-4744-9E1A-F6C7AA239771}" destId="{4C057578-BC01-4510-952E-AC85F5ECAE6A}" srcOrd="3" destOrd="0" presId="urn:microsoft.com/office/officeart/2005/8/layout/hChevron3"/>
    <dgm:cxn modelId="{3252C245-47F0-44BA-978B-758BF9C8E386}" type="presParOf" srcId="{BF212CE4-78D2-4744-9E1A-F6C7AA239771}" destId="{10668303-778D-443B-B9C8-AA260A11A16D}" srcOrd="4" destOrd="0" presId="urn:microsoft.com/office/officeart/2005/8/layout/hChevron3"/>
    <dgm:cxn modelId="{5AF1D1FB-64FD-496E-BA07-6E2D05979475}" type="presParOf" srcId="{BF212CE4-78D2-4744-9E1A-F6C7AA239771}" destId="{4769A449-3494-4501-9A14-C1C202303704}" srcOrd="5" destOrd="0" presId="urn:microsoft.com/office/officeart/2005/8/layout/hChevron3"/>
    <dgm:cxn modelId="{0417CAEC-FCB0-4FB4-A6F6-15985823E8DE}" type="presParOf" srcId="{BF212CE4-78D2-4744-9E1A-F6C7AA239771}" destId="{38CC2DBE-6EAD-465F-B068-1B928BE13125}" srcOrd="6" destOrd="0" presId="urn:microsoft.com/office/officeart/2005/8/layout/hChevro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AA18C-B892-49F9-919A-0C49D90C4D8B}" type="doc">
      <dgm:prSet loTypeId="urn:microsoft.com/office/officeart/2005/8/layout/hChevron3" loCatId="process" qsTypeId="urn:microsoft.com/office/officeart/2005/8/quickstyle/simple1" qsCatId="simple" csTypeId="urn:microsoft.com/office/officeart/2005/8/colors/accent1_2" csCatId="accent1" phldr="1"/>
      <dgm:spPr/>
    </dgm:pt>
    <dgm:pt modelId="{3422C28E-E33C-4723-9A0E-C305C3BA5C42}">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Least squares</a:t>
          </a:r>
          <a:endParaRPr lang="en-US" sz="1600" b="1" dirty="0">
            <a:latin typeface="Calibri" pitchFamily="34" charset="0"/>
            <a:cs typeface="Calibri" pitchFamily="34" charset="0"/>
          </a:endParaRPr>
        </a:p>
      </dgm:t>
    </dgm:pt>
    <dgm:pt modelId="{CF9296D6-6531-4D40-A186-6DBD29C31395}" type="parTrans" cxnId="{03F16629-BEE3-4B17-8154-8D1E0B75BDA0}">
      <dgm:prSet/>
      <dgm:spPr/>
      <dgm:t>
        <a:bodyPr/>
        <a:lstStyle/>
        <a:p>
          <a:endParaRPr lang="en-US" sz="1600" b="1">
            <a:latin typeface="Calibri" pitchFamily="34" charset="0"/>
            <a:cs typeface="Calibri" pitchFamily="34" charset="0"/>
          </a:endParaRPr>
        </a:p>
      </dgm:t>
    </dgm:pt>
    <dgm:pt modelId="{7BD9AEAC-5AC4-4A95-9B75-3229E751812D}" type="sibTrans" cxnId="{03F16629-BEE3-4B17-8154-8D1E0B75BDA0}">
      <dgm:prSet/>
      <dgm:spPr/>
      <dgm:t>
        <a:bodyPr/>
        <a:lstStyle/>
        <a:p>
          <a:endParaRPr lang="en-US" sz="1600" b="1">
            <a:latin typeface="Calibri" pitchFamily="34" charset="0"/>
            <a:cs typeface="Calibri" pitchFamily="34" charset="0"/>
          </a:endParaRPr>
        </a:p>
      </dgm:t>
    </dgm:pt>
    <dgm:pt modelId="{042B1628-3080-4752-9527-3FF7FCCDD05C}">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Overfitting</a:t>
          </a:r>
          <a:endParaRPr lang="en-US" sz="1600" b="1" dirty="0">
            <a:latin typeface="Calibri" pitchFamily="34" charset="0"/>
            <a:cs typeface="Calibri" pitchFamily="34" charset="0"/>
          </a:endParaRPr>
        </a:p>
      </dgm:t>
    </dgm:pt>
    <dgm:pt modelId="{1A3795B6-78E3-4202-8C5B-C9E2782A49CA}" type="parTrans" cxnId="{89E6512B-6E60-4FB6-B037-924ADE64B8CA}">
      <dgm:prSet/>
      <dgm:spPr/>
      <dgm:t>
        <a:bodyPr/>
        <a:lstStyle/>
        <a:p>
          <a:endParaRPr lang="en-US" sz="1600" b="1">
            <a:latin typeface="Calibri" pitchFamily="34" charset="0"/>
            <a:cs typeface="Calibri" pitchFamily="34" charset="0"/>
          </a:endParaRPr>
        </a:p>
      </dgm:t>
    </dgm:pt>
    <dgm:pt modelId="{E2CC06CD-46C4-4ED0-9149-D92ACB37E2AF}" type="sibTrans" cxnId="{89E6512B-6E60-4FB6-B037-924ADE64B8CA}">
      <dgm:prSet/>
      <dgm:spPr/>
      <dgm:t>
        <a:bodyPr/>
        <a:lstStyle/>
        <a:p>
          <a:endParaRPr lang="en-US" sz="1600" b="1">
            <a:latin typeface="Calibri" pitchFamily="34" charset="0"/>
            <a:cs typeface="Calibri" pitchFamily="34" charset="0"/>
          </a:endParaRPr>
        </a:p>
      </dgm:t>
    </dgm:pt>
    <dgm:pt modelId="{CEB7E5E2-0F14-4BA4-B0AA-F3BFC401D7B3}">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Regularization</a:t>
          </a:r>
          <a:endParaRPr lang="en-US" sz="1600" b="1" dirty="0">
            <a:latin typeface="Calibri" pitchFamily="34" charset="0"/>
            <a:cs typeface="Calibri" pitchFamily="34" charset="0"/>
          </a:endParaRPr>
        </a:p>
      </dgm:t>
    </dgm:pt>
    <dgm:pt modelId="{6074F53E-CA99-49E0-9948-158746808D1D}" type="parTrans" cxnId="{00C30B3F-F855-4EFF-AD19-7DE9F58465EF}">
      <dgm:prSet/>
      <dgm:spPr/>
      <dgm:t>
        <a:bodyPr/>
        <a:lstStyle/>
        <a:p>
          <a:endParaRPr lang="en-US" sz="1600" b="1">
            <a:latin typeface="Calibri" pitchFamily="34" charset="0"/>
            <a:cs typeface="Calibri" pitchFamily="34" charset="0"/>
          </a:endParaRPr>
        </a:p>
      </dgm:t>
    </dgm:pt>
    <dgm:pt modelId="{F1658464-2036-483B-9F28-8DC4F8E73E2B}" type="sibTrans" cxnId="{00C30B3F-F855-4EFF-AD19-7DE9F58465EF}">
      <dgm:prSet/>
      <dgm:spPr/>
      <dgm:t>
        <a:bodyPr/>
        <a:lstStyle/>
        <a:p>
          <a:endParaRPr lang="en-US" sz="1600" b="1">
            <a:latin typeface="Calibri" pitchFamily="34" charset="0"/>
            <a:cs typeface="Calibri" pitchFamily="34" charset="0"/>
          </a:endParaRPr>
        </a:p>
      </dgm:t>
    </dgm:pt>
    <dgm:pt modelId="{9EB9D108-DE9A-4C2C-B3E8-4529C968F2BC}">
      <dgm:prSet phldrT="[Text]" custT="1"/>
      <dgm:spPr>
        <a:gradFill rotWithShape="0">
          <a:gsLst>
            <a:gs pos="0">
              <a:srgbClr val="00DA00"/>
            </a:gs>
            <a:gs pos="99000">
              <a:srgbClr val="004800"/>
            </a:gs>
          </a:gsLst>
          <a:lin ang="5400000" scaled="0"/>
        </a:gradFill>
      </dgm:spPr>
      <dgm:t>
        <a:bodyPr/>
        <a:lstStyle/>
        <a:p>
          <a:r>
            <a:rPr lang="en-US" sz="1600" b="1" dirty="0" smtClean="0">
              <a:latin typeface="Calibri" pitchFamily="34" charset="0"/>
              <a:cs typeface="Calibri" pitchFamily="34" charset="0"/>
            </a:rPr>
            <a:t>Group regularization</a:t>
          </a:r>
          <a:endParaRPr lang="en-US" sz="1600" b="1" dirty="0">
            <a:latin typeface="Calibri" pitchFamily="34" charset="0"/>
            <a:cs typeface="Calibri" pitchFamily="34" charset="0"/>
          </a:endParaRPr>
        </a:p>
      </dgm:t>
    </dgm:pt>
    <dgm:pt modelId="{55A4F72B-A4C3-4104-BDEF-FAECD75C278C}" type="parTrans" cxnId="{EFC7E086-7699-416D-BC47-1F7B65F0D5FE}">
      <dgm:prSet/>
      <dgm:spPr/>
      <dgm:t>
        <a:bodyPr/>
        <a:lstStyle/>
        <a:p>
          <a:endParaRPr lang="en-US" sz="1600" b="1">
            <a:latin typeface="Calibri" pitchFamily="34" charset="0"/>
            <a:cs typeface="Calibri" pitchFamily="34" charset="0"/>
          </a:endParaRPr>
        </a:p>
      </dgm:t>
    </dgm:pt>
    <dgm:pt modelId="{929FBAA6-10A5-4168-91FC-FC2C6E1C74E8}" type="sibTrans" cxnId="{EFC7E086-7699-416D-BC47-1F7B65F0D5FE}">
      <dgm:prSet/>
      <dgm:spPr/>
      <dgm:t>
        <a:bodyPr/>
        <a:lstStyle/>
        <a:p>
          <a:endParaRPr lang="en-US" sz="1600" b="1">
            <a:latin typeface="Calibri" pitchFamily="34" charset="0"/>
            <a:cs typeface="Calibri" pitchFamily="34" charset="0"/>
          </a:endParaRPr>
        </a:p>
      </dgm:t>
    </dgm:pt>
    <dgm:pt modelId="{BF212CE4-78D2-4744-9E1A-F6C7AA239771}" type="pres">
      <dgm:prSet presAssocID="{3B1AA18C-B892-49F9-919A-0C49D90C4D8B}" presName="Name0" presStyleCnt="0">
        <dgm:presLayoutVars>
          <dgm:dir/>
          <dgm:resizeHandles val="exact"/>
        </dgm:presLayoutVars>
      </dgm:prSet>
      <dgm:spPr/>
    </dgm:pt>
    <dgm:pt modelId="{2F035915-E41B-4563-934F-15583117756C}" type="pres">
      <dgm:prSet presAssocID="{3422C28E-E33C-4723-9A0E-C305C3BA5C42}" presName="parTxOnly" presStyleLbl="node1" presStyleIdx="0" presStyleCnt="4">
        <dgm:presLayoutVars>
          <dgm:bulletEnabled val="1"/>
        </dgm:presLayoutVars>
      </dgm:prSet>
      <dgm:spPr/>
      <dgm:t>
        <a:bodyPr/>
        <a:lstStyle/>
        <a:p>
          <a:endParaRPr lang="en-US"/>
        </a:p>
      </dgm:t>
    </dgm:pt>
    <dgm:pt modelId="{D54ED0F3-DC5D-4EAF-B0F4-38B686D895A7}" type="pres">
      <dgm:prSet presAssocID="{7BD9AEAC-5AC4-4A95-9B75-3229E751812D}" presName="parSpace" presStyleCnt="0"/>
      <dgm:spPr/>
    </dgm:pt>
    <dgm:pt modelId="{9EAFE272-4AEC-4AC4-845D-1B66EDF7B6CF}" type="pres">
      <dgm:prSet presAssocID="{042B1628-3080-4752-9527-3FF7FCCDD05C}" presName="parTxOnly" presStyleLbl="node1" presStyleIdx="1" presStyleCnt="4">
        <dgm:presLayoutVars>
          <dgm:bulletEnabled val="1"/>
        </dgm:presLayoutVars>
      </dgm:prSet>
      <dgm:spPr/>
      <dgm:t>
        <a:bodyPr/>
        <a:lstStyle/>
        <a:p>
          <a:endParaRPr lang="en-US"/>
        </a:p>
      </dgm:t>
    </dgm:pt>
    <dgm:pt modelId="{4C057578-BC01-4510-952E-AC85F5ECAE6A}" type="pres">
      <dgm:prSet presAssocID="{E2CC06CD-46C4-4ED0-9149-D92ACB37E2AF}" presName="parSpace" presStyleCnt="0"/>
      <dgm:spPr/>
    </dgm:pt>
    <dgm:pt modelId="{10668303-778D-443B-B9C8-AA260A11A16D}" type="pres">
      <dgm:prSet presAssocID="{CEB7E5E2-0F14-4BA4-B0AA-F3BFC401D7B3}" presName="parTxOnly" presStyleLbl="node1" presStyleIdx="2" presStyleCnt="4">
        <dgm:presLayoutVars>
          <dgm:bulletEnabled val="1"/>
        </dgm:presLayoutVars>
      </dgm:prSet>
      <dgm:spPr/>
      <dgm:t>
        <a:bodyPr/>
        <a:lstStyle/>
        <a:p>
          <a:endParaRPr lang="en-US"/>
        </a:p>
      </dgm:t>
    </dgm:pt>
    <dgm:pt modelId="{4769A449-3494-4501-9A14-C1C202303704}" type="pres">
      <dgm:prSet presAssocID="{F1658464-2036-483B-9F28-8DC4F8E73E2B}" presName="parSpace" presStyleCnt="0"/>
      <dgm:spPr/>
    </dgm:pt>
    <dgm:pt modelId="{38CC2DBE-6EAD-465F-B068-1B928BE13125}" type="pres">
      <dgm:prSet presAssocID="{9EB9D108-DE9A-4C2C-B3E8-4529C968F2BC}" presName="parTxOnly" presStyleLbl="node1" presStyleIdx="3" presStyleCnt="4" custLinFactNeighborX="15420">
        <dgm:presLayoutVars>
          <dgm:bulletEnabled val="1"/>
        </dgm:presLayoutVars>
      </dgm:prSet>
      <dgm:spPr/>
      <dgm:t>
        <a:bodyPr/>
        <a:lstStyle/>
        <a:p>
          <a:endParaRPr lang="en-US"/>
        </a:p>
      </dgm:t>
    </dgm:pt>
  </dgm:ptLst>
  <dgm:cxnLst>
    <dgm:cxn modelId="{61C6D70E-BE06-45BA-8FF1-0E0C8F12CCF3}" type="presOf" srcId="{3422C28E-E33C-4723-9A0E-C305C3BA5C42}" destId="{2F035915-E41B-4563-934F-15583117756C}" srcOrd="0" destOrd="0" presId="urn:microsoft.com/office/officeart/2005/8/layout/hChevron3"/>
    <dgm:cxn modelId="{89E6512B-6E60-4FB6-B037-924ADE64B8CA}" srcId="{3B1AA18C-B892-49F9-919A-0C49D90C4D8B}" destId="{042B1628-3080-4752-9527-3FF7FCCDD05C}" srcOrd="1" destOrd="0" parTransId="{1A3795B6-78E3-4202-8C5B-C9E2782A49CA}" sibTransId="{E2CC06CD-46C4-4ED0-9149-D92ACB37E2AF}"/>
    <dgm:cxn modelId="{B161D5B8-0D8C-408C-8C3C-A6456B220C87}" type="presOf" srcId="{3B1AA18C-B892-49F9-919A-0C49D90C4D8B}" destId="{BF212CE4-78D2-4744-9E1A-F6C7AA239771}" srcOrd="0" destOrd="0" presId="urn:microsoft.com/office/officeart/2005/8/layout/hChevron3"/>
    <dgm:cxn modelId="{00C30B3F-F855-4EFF-AD19-7DE9F58465EF}" srcId="{3B1AA18C-B892-49F9-919A-0C49D90C4D8B}" destId="{CEB7E5E2-0F14-4BA4-B0AA-F3BFC401D7B3}" srcOrd="2" destOrd="0" parTransId="{6074F53E-CA99-49E0-9948-158746808D1D}" sibTransId="{F1658464-2036-483B-9F28-8DC4F8E73E2B}"/>
    <dgm:cxn modelId="{EFC7E086-7699-416D-BC47-1F7B65F0D5FE}" srcId="{3B1AA18C-B892-49F9-919A-0C49D90C4D8B}" destId="{9EB9D108-DE9A-4C2C-B3E8-4529C968F2BC}" srcOrd="3" destOrd="0" parTransId="{55A4F72B-A4C3-4104-BDEF-FAECD75C278C}" sibTransId="{929FBAA6-10A5-4168-91FC-FC2C6E1C74E8}"/>
    <dgm:cxn modelId="{731DDF4C-30DB-479C-B0F3-342F776004D0}" type="presOf" srcId="{CEB7E5E2-0F14-4BA4-B0AA-F3BFC401D7B3}" destId="{10668303-778D-443B-B9C8-AA260A11A16D}" srcOrd="0" destOrd="0" presId="urn:microsoft.com/office/officeart/2005/8/layout/hChevron3"/>
    <dgm:cxn modelId="{AB06BF62-7246-4E22-9998-58DDEAED1064}" type="presOf" srcId="{042B1628-3080-4752-9527-3FF7FCCDD05C}" destId="{9EAFE272-4AEC-4AC4-845D-1B66EDF7B6CF}" srcOrd="0" destOrd="0" presId="urn:microsoft.com/office/officeart/2005/8/layout/hChevron3"/>
    <dgm:cxn modelId="{7BA09CFC-1E58-4350-9F39-7EE4FDE9DBFC}" type="presOf" srcId="{9EB9D108-DE9A-4C2C-B3E8-4529C968F2BC}" destId="{38CC2DBE-6EAD-465F-B068-1B928BE13125}" srcOrd="0" destOrd="0" presId="urn:microsoft.com/office/officeart/2005/8/layout/hChevron3"/>
    <dgm:cxn modelId="{03F16629-BEE3-4B17-8154-8D1E0B75BDA0}" srcId="{3B1AA18C-B892-49F9-919A-0C49D90C4D8B}" destId="{3422C28E-E33C-4723-9A0E-C305C3BA5C42}" srcOrd="0" destOrd="0" parTransId="{CF9296D6-6531-4D40-A186-6DBD29C31395}" sibTransId="{7BD9AEAC-5AC4-4A95-9B75-3229E751812D}"/>
    <dgm:cxn modelId="{166A0203-96F6-4080-98C6-DB78363502FB}" type="presParOf" srcId="{BF212CE4-78D2-4744-9E1A-F6C7AA239771}" destId="{2F035915-E41B-4563-934F-15583117756C}" srcOrd="0" destOrd="0" presId="urn:microsoft.com/office/officeart/2005/8/layout/hChevron3"/>
    <dgm:cxn modelId="{EC019034-EBAB-442E-8B5A-B898F1DA966B}" type="presParOf" srcId="{BF212CE4-78D2-4744-9E1A-F6C7AA239771}" destId="{D54ED0F3-DC5D-4EAF-B0F4-38B686D895A7}" srcOrd="1" destOrd="0" presId="urn:microsoft.com/office/officeart/2005/8/layout/hChevron3"/>
    <dgm:cxn modelId="{EFD1A0BB-D773-45E0-9860-AC254642FC95}" type="presParOf" srcId="{BF212CE4-78D2-4744-9E1A-F6C7AA239771}" destId="{9EAFE272-4AEC-4AC4-845D-1B66EDF7B6CF}" srcOrd="2" destOrd="0" presId="urn:microsoft.com/office/officeart/2005/8/layout/hChevron3"/>
    <dgm:cxn modelId="{6EDC7FEF-B12B-48EE-B320-9E0467B1FDEE}" type="presParOf" srcId="{BF212CE4-78D2-4744-9E1A-F6C7AA239771}" destId="{4C057578-BC01-4510-952E-AC85F5ECAE6A}" srcOrd="3" destOrd="0" presId="urn:microsoft.com/office/officeart/2005/8/layout/hChevron3"/>
    <dgm:cxn modelId="{C1C3F471-C71A-48A7-B7D2-C2CF2FEAAB11}" type="presParOf" srcId="{BF212CE4-78D2-4744-9E1A-F6C7AA239771}" destId="{10668303-778D-443B-B9C8-AA260A11A16D}" srcOrd="4" destOrd="0" presId="urn:microsoft.com/office/officeart/2005/8/layout/hChevron3"/>
    <dgm:cxn modelId="{D4F38D39-97BF-45A9-ADE4-1DE8DBD9AB96}" type="presParOf" srcId="{BF212CE4-78D2-4744-9E1A-F6C7AA239771}" destId="{4769A449-3494-4501-9A14-C1C202303704}" srcOrd="5" destOrd="0" presId="urn:microsoft.com/office/officeart/2005/8/layout/hChevron3"/>
    <dgm:cxn modelId="{630F51E3-FA99-461E-BD5E-9CF13FCF6535}" type="presParOf" srcId="{BF212CE4-78D2-4744-9E1A-F6C7AA239771}" destId="{38CC2DBE-6EAD-465F-B068-1B928BE13125}" srcOrd="6" destOrd="0" presId="urn:microsoft.com/office/officeart/2005/8/layout/hChevro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AA18C-B892-49F9-919A-0C49D90C4D8B}" type="doc">
      <dgm:prSet loTypeId="urn:microsoft.com/office/officeart/2005/8/layout/hChevron3" loCatId="process" qsTypeId="urn:microsoft.com/office/officeart/2005/8/quickstyle/simple1" qsCatId="simple" csTypeId="urn:microsoft.com/office/officeart/2005/8/colors/accent1_2" csCatId="accent1" phldr="1"/>
      <dgm:spPr/>
    </dgm:pt>
    <dgm:pt modelId="{3422C28E-E33C-4723-9A0E-C305C3BA5C42}">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Least squares</a:t>
          </a:r>
          <a:endParaRPr lang="en-US" sz="1600" b="1" dirty="0">
            <a:latin typeface="Calibri" pitchFamily="34" charset="0"/>
            <a:cs typeface="Calibri" pitchFamily="34" charset="0"/>
          </a:endParaRPr>
        </a:p>
      </dgm:t>
    </dgm:pt>
    <dgm:pt modelId="{CF9296D6-6531-4D40-A186-6DBD29C31395}" type="parTrans" cxnId="{03F16629-BEE3-4B17-8154-8D1E0B75BDA0}">
      <dgm:prSet/>
      <dgm:spPr/>
      <dgm:t>
        <a:bodyPr/>
        <a:lstStyle/>
        <a:p>
          <a:endParaRPr lang="en-US" sz="1600" b="1">
            <a:latin typeface="Calibri" pitchFamily="34" charset="0"/>
            <a:cs typeface="Calibri" pitchFamily="34" charset="0"/>
          </a:endParaRPr>
        </a:p>
      </dgm:t>
    </dgm:pt>
    <dgm:pt modelId="{7BD9AEAC-5AC4-4A95-9B75-3229E751812D}" type="sibTrans" cxnId="{03F16629-BEE3-4B17-8154-8D1E0B75BDA0}">
      <dgm:prSet/>
      <dgm:spPr/>
      <dgm:t>
        <a:bodyPr/>
        <a:lstStyle/>
        <a:p>
          <a:endParaRPr lang="en-US" sz="1600" b="1">
            <a:latin typeface="Calibri" pitchFamily="34" charset="0"/>
            <a:cs typeface="Calibri" pitchFamily="34" charset="0"/>
          </a:endParaRPr>
        </a:p>
      </dgm:t>
    </dgm:pt>
    <dgm:pt modelId="{042B1628-3080-4752-9527-3FF7FCCDD05C}">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Overfitting</a:t>
          </a:r>
          <a:endParaRPr lang="en-US" sz="1600" b="1" dirty="0">
            <a:latin typeface="Calibri" pitchFamily="34" charset="0"/>
            <a:cs typeface="Calibri" pitchFamily="34" charset="0"/>
          </a:endParaRPr>
        </a:p>
      </dgm:t>
    </dgm:pt>
    <dgm:pt modelId="{1A3795B6-78E3-4202-8C5B-C9E2782A49CA}" type="parTrans" cxnId="{89E6512B-6E60-4FB6-B037-924ADE64B8CA}">
      <dgm:prSet/>
      <dgm:spPr/>
      <dgm:t>
        <a:bodyPr/>
        <a:lstStyle/>
        <a:p>
          <a:endParaRPr lang="en-US" sz="1600" b="1">
            <a:latin typeface="Calibri" pitchFamily="34" charset="0"/>
            <a:cs typeface="Calibri" pitchFamily="34" charset="0"/>
          </a:endParaRPr>
        </a:p>
      </dgm:t>
    </dgm:pt>
    <dgm:pt modelId="{E2CC06CD-46C4-4ED0-9149-D92ACB37E2AF}" type="sibTrans" cxnId="{89E6512B-6E60-4FB6-B037-924ADE64B8CA}">
      <dgm:prSet/>
      <dgm:spPr/>
      <dgm:t>
        <a:bodyPr/>
        <a:lstStyle/>
        <a:p>
          <a:endParaRPr lang="en-US" sz="1600" b="1">
            <a:latin typeface="Calibri" pitchFamily="34" charset="0"/>
            <a:cs typeface="Calibri" pitchFamily="34" charset="0"/>
          </a:endParaRPr>
        </a:p>
      </dgm:t>
    </dgm:pt>
    <dgm:pt modelId="{CEB7E5E2-0F14-4BA4-B0AA-F3BFC401D7B3}">
      <dgm:prSet phldrT="[Text]" custT="1"/>
      <dgm:spPr>
        <a:solidFill>
          <a:schemeClr val="tx1">
            <a:lumMod val="65000"/>
            <a:lumOff val="35000"/>
          </a:schemeClr>
        </a:solidFill>
      </dgm:spPr>
      <dgm:t>
        <a:bodyPr/>
        <a:lstStyle/>
        <a:p>
          <a:r>
            <a:rPr lang="en-US" sz="1600" b="1" dirty="0" smtClean="0">
              <a:latin typeface="Calibri" pitchFamily="34" charset="0"/>
              <a:cs typeface="Calibri" pitchFamily="34" charset="0"/>
            </a:rPr>
            <a:t>Regularization</a:t>
          </a:r>
          <a:endParaRPr lang="en-US" sz="1600" b="1" dirty="0">
            <a:latin typeface="Calibri" pitchFamily="34" charset="0"/>
            <a:cs typeface="Calibri" pitchFamily="34" charset="0"/>
          </a:endParaRPr>
        </a:p>
      </dgm:t>
    </dgm:pt>
    <dgm:pt modelId="{6074F53E-CA99-49E0-9948-158746808D1D}" type="parTrans" cxnId="{00C30B3F-F855-4EFF-AD19-7DE9F58465EF}">
      <dgm:prSet/>
      <dgm:spPr/>
      <dgm:t>
        <a:bodyPr/>
        <a:lstStyle/>
        <a:p>
          <a:endParaRPr lang="en-US" sz="1600" b="1">
            <a:latin typeface="Calibri" pitchFamily="34" charset="0"/>
            <a:cs typeface="Calibri" pitchFamily="34" charset="0"/>
          </a:endParaRPr>
        </a:p>
      </dgm:t>
    </dgm:pt>
    <dgm:pt modelId="{F1658464-2036-483B-9F28-8DC4F8E73E2B}" type="sibTrans" cxnId="{00C30B3F-F855-4EFF-AD19-7DE9F58465EF}">
      <dgm:prSet/>
      <dgm:spPr/>
      <dgm:t>
        <a:bodyPr/>
        <a:lstStyle/>
        <a:p>
          <a:endParaRPr lang="en-US" sz="1600" b="1">
            <a:latin typeface="Calibri" pitchFamily="34" charset="0"/>
            <a:cs typeface="Calibri" pitchFamily="34" charset="0"/>
          </a:endParaRPr>
        </a:p>
      </dgm:t>
    </dgm:pt>
    <dgm:pt modelId="{9EB9D108-DE9A-4C2C-B3E8-4529C968F2BC}">
      <dgm:prSet phldrT="[Text]" custT="1"/>
      <dgm:spPr>
        <a:gradFill rotWithShape="0">
          <a:gsLst>
            <a:gs pos="0">
              <a:srgbClr val="00DA00"/>
            </a:gs>
            <a:gs pos="99000">
              <a:srgbClr val="004800"/>
            </a:gs>
          </a:gsLst>
          <a:lin ang="5400000" scaled="0"/>
        </a:gradFill>
      </dgm:spPr>
      <dgm:t>
        <a:bodyPr/>
        <a:lstStyle/>
        <a:p>
          <a:r>
            <a:rPr lang="en-US" sz="1600" b="1" dirty="0" smtClean="0">
              <a:latin typeface="Calibri" pitchFamily="34" charset="0"/>
              <a:cs typeface="Calibri" pitchFamily="34" charset="0"/>
            </a:rPr>
            <a:t>Group regularization</a:t>
          </a:r>
          <a:endParaRPr lang="en-US" sz="1600" b="1" dirty="0">
            <a:latin typeface="Calibri" pitchFamily="34" charset="0"/>
            <a:cs typeface="Calibri" pitchFamily="34" charset="0"/>
          </a:endParaRPr>
        </a:p>
      </dgm:t>
    </dgm:pt>
    <dgm:pt modelId="{55A4F72B-A4C3-4104-BDEF-FAECD75C278C}" type="parTrans" cxnId="{EFC7E086-7699-416D-BC47-1F7B65F0D5FE}">
      <dgm:prSet/>
      <dgm:spPr/>
      <dgm:t>
        <a:bodyPr/>
        <a:lstStyle/>
        <a:p>
          <a:endParaRPr lang="en-US" sz="1600" b="1">
            <a:latin typeface="Calibri" pitchFamily="34" charset="0"/>
            <a:cs typeface="Calibri" pitchFamily="34" charset="0"/>
          </a:endParaRPr>
        </a:p>
      </dgm:t>
    </dgm:pt>
    <dgm:pt modelId="{929FBAA6-10A5-4168-91FC-FC2C6E1C74E8}" type="sibTrans" cxnId="{EFC7E086-7699-416D-BC47-1F7B65F0D5FE}">
      <dgm:prSet/>
      <dgm:spPr/>
      <dgm:t>
        <a:bodyPr/>
        <a:lstStyle/>
        <a:p>
          <a:endParaRPr lang="en-US" sz="1600" b="1">
            <a:latin typeface="Calibri" pitchFamily="34" charset="0"/>
            <a:cs typeface="Calibri" pitchFamily="34" charset="0"/>
          </a:endParaRPr>
        </a:p>
      </dgm:t>
    </dgm:pt>
    <dgm:pt modelId="{BF212CE4-78D2-4744-9E1A-F6C7AA239771}" type="pres">
      <dgm:prSet presAssocID="{3B1AA18C-B892-49F9-919A-0C49D90C4D8B}" presName="Name0" presStyleCnt="0">
        <dgm:presLayoutVars>
          <dgm:dir/>
          <dgm:resizeHandles val="exact"/>
        </dgm:presLayoutVars>
      </dgm:prSet>
      <dgm:spPr/>
    </dgm:pt>
    <dgm:pt modelId="{2F035915-E41B-4563-934F-15583117756C}" type="pres">
      <dgm:prSet presAssocID="{3422C28E-E33C-4723-9A0E-C305C3BA5C42}" presName="parTxOnly" presStyleLbl="node1" presStyleIdx="0" presStyleCnt="4">
        <dgm:presLayoutVars>
          <dgm:bulletEnabled val="1"/>
        </dgm:presLayoutVars>
      </dgm:prSet>
      <dgm:spPr/>
      <dgm:t>
        <a:bodyPr/>
        <a:lstStyle/>
        <a:p>
          <a:endParaRPr lang="en-US"/>
        </a:p>
      </dgm:t>
    </dgm:pt>
    <dgm:pt modelId="{D54ED0F3-DC5D-4EAF-B0F4-38B686D895A7}" type="pres">
      <dgm:prSet presAssocID="{7BD9AEAC-5AC4-4A95-9B75-3229E751812D}" presName="parSpace" presStyleCnt="0"/>
      <dgm:spPr/>
    </dgm:pt>
    <dgm:pt modelId="{9EAFE272-4AEC-4AC4-845D-1B66EDF7B6CF}" type="pres">
      <dgm:prSet presAssocID="{042B1628-3080-4752-9527-3FF7FCCDD05C}" presName="parTxOnly" presStyleLbl="node1" presStyleIdx="1" presStyleCnt="4">
        <dgm:presLayoutVars>
          <dgm:bulletEnabled val="1"/>
        </dgm:presLayoutVars>
      </dgm:prSet>
      <dgm:spPr/>
      <dgm:t>
        <a:bodyPr/>
        <a:lstStyle/>
        <a:p>
          <a:endParaRPr lang="en-US"/>
        </a:p>
      </dgm:t>
    </dgm:pt>
    <dgm:pt modelId="{4C057578-BC01-4510-952E-AC85F5ECAE6A}" type="pres">
      <dgm:prSet presAssocID="{E2CC06CD-46C4-4ED0-9149-D92ACB37E2AF}" presName="parSpace" presStyleCnt="0"/>
      <dgm:spPr/>
    </dgm:pt>
    <dgm:pt modelId="{10668303-778D-443B-B9C8-AA260A11A16D}" type="pres">
      <dgm:prSet presAssocID="{CEB7E5E2-0F14-4BA4-B0AA-F3BFC401D7B3}" presName="parTxOnly" presStyleLbl="node1" presStyleIdx="2" presStyleCnt="4">
        <dgm:presLayoutVars>
          <dgm:bulletEnabled val="1"/>
        </dgm:presLayoutVars>
      </dgm:prSet>
      <dgm:spPr/>
      <dgm:t>
        <a:bodyPr/>
        <a:lstStyle/>
        <a:p>
          <a:endParaRPr lang="en-US"/>
        </a:p>
      </dgm:t>
    </dgm:pt>
    <dgm:pt modelId="{4769A449-3494-4501-9A14-C1C202303704}" type="pres">
      <dgm:prSet presAssocID="{F1658464-2036-483B-9F28-8DC4F8E73E2B}" presName="parSpace" presStyleCnt="0"/>
      <dgm:spPr/>
    </dgm:pt>
    <dgm:pt modelId="{38CC2DBE-6EAD-465F-B068-1B928BE13125}" type="pres">
      <dgm:prSet presAssocID="{9EB9D108-DE9A-4C2C-B3E8-4529C968F2BC}" presName="parTxOnly" presStyleLbl="node1" presStyleIdx="3" presStyleCnt="4" custLinFactNeighborX="15420">
        <dgm:presLayoutVars>
          <dgm:bulletEnabled val="1"/>
        </dgm:presLayoutVars>
      </dgm:prSet>
      <dgm:spPr/>
      <dgm:t>
        <a:bodyPr/>
        <a:lstStyle/>
        <a:p>
          <a:endParaRPr lang="en-US"/>
        </a:p>
      </dgm:t>
    </dgm:pt>
  </dgm:ptLst>
  <dgm:cxnLst>
    <dgm:cxn modelId="{89E6512B-6E60-4FB6-B037-924ADE64B8CA}" srcId="{3B1AA18C-B892-49F9-919A-0C49D90C4D8B}" destId="{042B1628-3080-4752-9527-3FF7FCCDD05C}" srcOrd="1" destOrd="0" parTransId="{1A3795B6-78E3-4202-8C5B-C9E2782A49CA}" sibTransId="{E2CC06CD-46C4-4ED0-9149-D92ACB37E2AF}"/>
    <dgm:cxn modelId="{00C30B3F-F855-4EFF-AD19-7DE9F58465EF}" srcId="{3B1AA18C-B892-49F9-919A-0C49D90C4D8B}" destId="{CEB7E5E2-0F14-4BA4-B0AA-F3BFC401D7B3}" srcOrd="2" destOrd="0" parTransId="{6074F53E-CA99-49E0-9948-158746808D1D}" sibTransId="{F1658464-2036-483B-9F28-8DC4F8E73E2B}"/>
    <dgm:cxn modelId="{EFC7E086-7699-416D-BC47-1F7B65F0D5FE}" srcId="{3B1AA18C-B892-49F9-919A-0C49D90C4D8B}" destId="{9EB9D108-DE9A-4C2C-B3E8-4529C968F2BC}" srcOrd="3" destOrd="0" parTransId="{55A4F72B-A4C3-4104-BDEF-FAECD75C278C}" sibTransId="{929FBAA6-10A5-4168-91FC-FC2C6E1C74E8}"/>
    <dgm:cxn modelId="{300A976F-F055-4203-A4E6-42530D71D0D6}" type="presOf" srcId="{CEB7E5E2-0F14-4BA4-B0AA-F3BFC401D7B3}" destId="{10668303-778D-443B-B9C8-AA260A11A16D}" srcOrd="0" destOrd="0" presId="urn:microsoft.com/office/officeart/2005/8/layout/hChevron3"/>
    <dgm:cxn modelId="{513B84BF-4EE0-4538-8949-E3BB2C63A1FD}" type="presOf" srcId="{042B1628-3080-4752-9527-3FF7FCCDD05C}" destId="{9EAFE272-4AEC-4AC4-845D-1B66EDF7B6CF}" srcOrd="0" destOrd="0" presId="urn:microsoft.com/office/officeart/2005/8/layout/hChevron3"/>
    <dgm:cxn modelId="{03F16629-BEE3-4B17-8154-8D1E0B75BDA0}" srcId="{3B1AA18C-B892-49F9-919A-0C49D90C4D8B}" destId="{3422C28E-E33C-4723-9A0E-C305C3BA5C42}" srcOrd="0" destOrd="0" parTransId="{CF9296D6-6531-4D40-A186-6DBD29C31395}" sibTransId="{7BD9AEAC-5AC4-4A95-9B75-3229E751812D}"/>
    <dgm:cxn modelId="{321E24F7-37BC-4494-A309-E82EEFD5C664}" type="presOf" srcId="{9EB9D108-DE9A-4C2C-B3E8-4529C968F2BC}" destId="{38CC2DBE-6EAD-465F-B068-1B928BE13125}" srcOrd="0" destOrd="0" presId="urn:microsoft.com/office/officeart/2005/8/layout/hChevron3"/>
    <dgm:cxn modelId="{CA2D5FCA-175B-4C95-A13C-AE23FECFBF80}" type="presOf" srcId="{3422C28E-E33C-4723-9A0E-C305C3BA5C42}" destId="{2F035915-E41B-4563-934F-15583117756C}" srcOrd="0" destOrd="0" presId="urn:microsoft.com/office/officeart/2005/8/layout/hChevron3"/>
    <dgm:cxn modelId="{2A235974-C93C-4F66-B655-E515652B0BD1}" type="presOf" srcId="{3B1AA18C-B892-49F9-919A-0C49D90C4D8B}" destId="{BF212CE4-78D2-4744-9E1A-F6C7AA239771}" srcOrd="0" destOrd="0" presId="urn:microsoft.com/office/officeart/2005/8/layout/hChevron3"/>
    <dgm:cxn modelId="{9313EF6E-CD7B-472B-832E-949DD1A0A8DE}" type="presParOf" srcId="{BF212CE4-78D2-4744-9E1A-F6C7AA239771}" destId="{2F035915-E41B-4563-934F-15583117756C}" srcOrd="0" destOrd="0" presId="urn:microsoft.com/office/officeart/2005/8/layout/hChevron3"/>
    <dgm:cxn modelId="{8AC822F6-18BD-4E80-AB4F-DFA8410429AA}" type="presParOf" srcId="{BF212CE4-78D2-4744-9E1A-F6C7AA239771}" destId="{D54ED0F3-DC5D-4EAF-B0F4-38B686D895A7}" srcOrd="1" destOrd="0" presId="urn:microsoft.com/office/officeart/2005/8/layout/hChevron3"/>
    <dgm:cxn modelId="{5702DAFF-950D-4E72-9074-C14DA9556F40}" type="presParOf" srcId="{BF212CE4-78D2-4744-9E1A-F6C7AA239771}" destId="{9EAFE272-4AEC-4AC4-845D-1B66EDF7B6CF}" srcOrd="2" destOrd="0" presId="urn:microsoft.com/office/officeart/2005/8/layout/hChevron3"/>
    <dgm:cxn modelId="{9010374D-68F0-4F6B-A7CC-4E475E611E19}" type="presParOf" srcId="{BF212CE4-78D2-4744-9E1A-F6C7AA239771}" destId="{4C057578-BC01-4510-952E-AC85F5ECAE6A}" srcOrd="3" destOrd="0" presId="urn:microsoft.com/office/officeart/2005/8/layout/hChevron3"/>
    <dgm:cxn modelId="{A349FAF4-7455-4F09-A2B6-3DDEFA8845B9}" type="presParOf" srcId="{BF212CE4-78D2-4744-9E1A-F6C7AA239771}" destId="{10668303-778D-443B-B9C8-AA260A11A16D}" srcOrd="4" destOrd="0" presId="urn:microsoft.com/office/officeart/2005/8/layout/hChevron3"/>
    <dgm:cxn modelId="{B31B2BDF-0CA8-4B08-8CA6-086BD70E6336}" type="presParOf" srcId="{BF212CE4-78D2-4744-9E1A-F6C7AA239771}" destId="{4769A449-3494-4501-9A14-C1C202303704}" srcOrd="5" destOrd="0" presId="urn:microsoft.com/office/officeart/2005/8/layout/hChevron3"/>
    <dgm:cxn modelId="{4DEFE4B4-D44C-4D60-933D-81B62A0DE310}" type="presParOf" srcId="{BF212CE4-78D2-4744-9E1A-F6C7AA239771}" destId="{38CC2DBE-6EAD-465F-B068-1B928BE13125}" srcOrd="6" destOrd="0" presId="urn:microsoft.com/office/officeart/2005/8/layout/hChevro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147" cy="35087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1674" y="0"/>
            <a:ext cx="4032147" cy="350877"/>
          </a:xfrm>
          <a:prstGeom prst="rect">
            <a:avLst/>
          </a:prstGeom>
        </p:spPr>
        <p:txBody>
          <a:bodyPr vert="horz" lIns="91440" tIns="45720" rIns="91440" bIns="45720" rtlCol="0"/>
          <a:lstStyle>
            <a:lvl1pPr algn="r">
              <a:defRPr sz="1200"/>
            </a:lvl1pPr>
          </a:lstStyle>
          <a:p>
            <a:fld id="{E800F07B-5059-413D-93D6-3DC457B8C358}" type="datetimeFigureOut">
              <a:rPr lang="en-US" smtClean="0"/>
              <a:t>11/16/2014</a:t>
            </a:fld>
            <a:endParaRPr lang="en-US"/>
          </a:p>
        </p:txBody>
      </p:sp>
      <p:sp>
        <p:nvSpPr>
          <p:cNvPr id="4" name="Footer Placeholder 3"/>
          <p:cNvSpPr>
            <a:spLocks noGrp="1"/>
          </p:cNvSpPr>
          <p:nvPr>
            <p:ph type="ftr" sz="quarter" idx="2"/>
          </p:nvPr>
        </p:nvSpPr>
        <p:spPr>
          <a:xfrm>
            <a:off x="0" y="6667851"/>
            <a:ext cx="4032147" cy="35087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1674" y="6667851"/>
            <a:ext cx="4032147" cy="350877"/>
          </a:xfrm>
          <a:prstGeom prst="rect">
            <a:avLst/>
          </a:prstGeom>
        </p:spPr>
        <p:txBody>
          <a:bodyPr vert="horz" lIns="91440" tIns="45720" rIns="91440" bIns="45720" rtlCol="0" anchor="b"/>
          <a:lstStyle>
            <a:lvl1pPr algn="r">
              <a:defRPr sz="1200"/>
            </a:lvl1pPr>
          </a:lstStyle>
          <a:p>
            <a:fld id="{B72217F9-2329-4D44-9F24-A59F1C704919}" type="slidenum">
              <a:rPr lang="en-US" smtClean="0"/>
              <a:t>‹#›</a:t>
            </a:fld>
            <a:endParaRPr lang="en-US"/>
          </a:p>
        </p:txBody>
      </p:sp>
    </p:spTree>
    <p:extLst>
      <p:ext uri="{BB962C8B-B14F-4D97-AF65-F5344CB8AC3E}">
        <p14:creationId xmlns:p14="http://schemas.microsoft.com/office/powerpoint/2010/main" val="356119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5271204" y="0"/>
            <a:ext cx="4032568" cy="350996"/>
          </a:xfrm>
          <a:prstGeom prst="rect">
            <a:avLst/>
          </a:prstGeom>
        </p:spPr>
        <p:txBody>
          <a:bodyPr vert="horz" lIns="93287" tIns="46644" rIns="93287" bIns="46644" rtlCol="0"/>
          <a:lstStyle>
            <a:lvl1pPr algn="r">
              <a:defRPr sz="1200"/>
            </a:lvl1pPr>
          </a:lstStyle>
          <a:p>
            <a:fld id="{D9E40B1B-3AC1-4C40-B068-3B175E0F1C52}" type="datetimeFigureOut">
              <a:rPr lang="en-US" smtClean="0"/>
              <a:t>11/16/2014</a:t>
            </a:fld>
            <a:endParaRPr lang="en-US"/>
          </a:p>
        </p:txBody>
      </p:sp>
      <p:sp>
        <p:nvSpPr>
          <p:cNvPr id="4" name="Slide Image Placeholder 3"/>
          <p:cNvSpPr>
            <a:spLocks noGrp="1" noRot="1" noChangeAspect="1"/>
          </p:cNvSpPr>
          <p:nvPr>
            <p:ph type="sldImg" idx="2"/>
          </p:nvPr>
        </p:nvSpPr>
        <p:spPr>
          <a:xfrm>
            <a:off x="2898775" y="527050"/>
            <a:ext cx="3508375" cy="2632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930593" y="3334465"/>
            <a:ext cx="7444740" cy="31589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67711"/>
            <a:ext cx="4032568" cy="3509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5271204" y="6667711"/>
            <a:ext cx="4032568" cy="350996"/>
          </a:xfrm>
          <a:prstGeom prst="rect">
            <a:avLst/>
          </a:prstGeom>
        </p:spPr>
        <p:txBody>
          <a:bodyPr vert="horz" lIns="93287" tIns="46644" rIns="93287" bIns="46644" rtlCol="0" anchor="b"/>
          <a:lstStyle>
            <a:lvl1pPr algn="r">
              <a:defRPr sz="1200"/>
            </a:lvl1pPr>
          </a:lstStyle>
          <a:p>
            <a:fld id="{FF68F091-E2CC-4C5D-84F6-C0DAD2ECB790}" type="slidenum">
              <a:rPr lang="en-US" smtClean="0"/>
              <a:t>‹#›</a:t>
            </a:fld>
            <a:endParaRPr lang="en-US"/>
          </a:p>
        </p:txBody>
      </p:sp>
    </p:spTree>
    <p:extLst>
      <p:ext uri="{BB962C8B-B14F-4D97-AF65-F5344CB8AC3E}">
        <p14:creationId xmlns:p14="http://schemas.microsoft.com/office/powerpoint/2010/main" val="255618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a:t>
            </a:r>
            <a:r>
              <a:rPr lang="en-US" baseline="0" dirty="0" smtClean="0"/>
              <a:t> optimization is a very attractive option when it comes to optimizing complicated processes.  High fidelity simulations can often represent real world systems with extremely high accuracy.  When it comes to optimizing over these simulations, the effort and structure required to achieve this high accuracy can cost advanced optimizers speed and rigorous solutions.</a:t>
            </a:r>
          </a:p>
          <a:p>
            <a:endParaRPr lang="en-US" baseline="0" dirty="0" smtClean="0"/>
          </a:p>
          <a:p>
            <a:r>
              <a:rPr lang="en-US" baseline="0" dirty="0" smtClean="0"/>
              <a:t>The primary challenges in optimizing over any black-box process are:</a:t>
            </a:r>
          </a:p>
          <a:p>
            <a:r>
              <a:rPr lang="en-US" baseline="0" dirty="0" smtClean="0"/>
              <a:t>-First, the absence of an algebraic model.  I will explain a bit more about why this is a particularly large challenge later.</a:t>
            </a:r>
          </a:p>
          <a:p>
            <a:r>
              <a:rPr lang="en-US" baseline="0" dirty="0" smtClean="0"/>
              <a:t>-Costly simulations, this could be the cost of raw materials for an experimental set up, or the minutes, hours, or days it can take for a simulations to converge.</a:t>
            </a:r>
          </a:p>
          <a:p>
            <a:r>
              <a:rPr lang="en-US" baseline="0" dirty="0" smtClean="0"/>
              <a:t>-In many cases, these simulations can have noise associated with them.</a:t>
            </a:r>
          </a:p>
          <a:p>
            <a:r>
              <a:rPr lang="en-US" baseline="0" dirty="0" smtClean="0"/>
              <a:t>-Oftentimes, a simulation cannot converge to new points without manual manipulation .</a:t>
            </a:r>
            <a:endParaRPr lang="en-US" dirty="0"/>
          </a:p>
        </p:txBody>
      </p:sp>
      <p:sp>
        <p:nvSpPr>
          <p:cNvPr id="4" name="Slide Number Placeholder 3"/>
          <p:cNvSpPr>
            <a:spLocks noGrp="1"/>
          </p:cNvSpPr>
          <p:nvPr>
            <p:ph type="sldNum" sz="quarter" idx="10"/>
          </p:nvPr>
        </p:nvSpPr>
        <p:spPr/>
        <p:txBody>
          <a:bodyPr/>
          <a:lstStyle/>
          <a:p>
            <a:fld id="{66A393A9-6CAF-4ABD-A251-641B9085C013}" type="slidenum">
              <a:rPr lang="en-US" smtClean="0"/>
              <a:t>2</a:t>
            </a:fld>
            <a:endParaRPr lang="en-US"/>
          </a:p>
        </p:txBody>
      </p:sp>
    </p:spTree>
    <p:extLst>
      <p:ext uri="{BB962C8B-B14F-4D97-AF65-F5344CB8AC3E}">
        <p14:creationId xmlns:p14="http://schemas.microsoft.com/office/powerpoint/2010/main" val="139078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08375" cy="2632075"/>
          </a:xfrm>
        </p:spPr>
      </p:sp>
      <p:sp>
        <p:nvSpPr>
          <p:cNvPr id="3" name="Notes Placeholder 2"/>
          <p:cNvSpPr>
            <a:spLocks noGrp="1"/>
          </p:cNvSpPr>
          <p:nvPr>
            <p:ph type="body" idx="1"/>
          </p:nvPr>
        </p:nvSpPr>
        <p:spPr/>
        <p:txBody>
          <a:bodyPr/>
          <a:lstStyle/>
          <a:p>
            <a:r>
              <a:rPr lang="en-US" dirty="0" smtClean="0"/>
              <a:t> - Automated learning of algebraic models for optimization</a:t>
            </a:r>
          </a:p>
          <a:p>
            <a:endParaRPr lang="en-US" dirty="0" smtClean="0"/>
          </a:p>
          <a:p>
            <a:r>
              <a:rPr lang="en-US" dirty="0" smtClean="0"/>
              <a:t>Tasked</a:t>
            </a:r>
            <a:r>
              <a:rPr lang="en-US" baseline="0" dirty="0" smtClean="0"/>
              <a:t> w/ fundamental problem of learning al algebraic model from a black box simulation given I/O data</a:t>
            </a:r>
            <a:endParaRPr lang="en-US" dirty="0"/>
          </a:p>
        </p:txBody>
      </p:sp>
      <p:sp>
        <p:nvSpPr>
          <p:cNvPr id="4" name="Slide Number Placeholder 3"/>
          <p:cNvSpPr>
            <a:spLocks noGrp="1"/>
          </p:cNvSpPr>
          <p:nvPr>
            <p:ph type="sldNum" sz="quarter" idx="10"/>
          </p:nvPr>
        </p:nvSpPr>
        <p:spPr/>
        <p:txBody>
          <a:bodyPr/>
          <a:lstStyle/>
          <a:p>
            <a:fld id="{24BC7089-34A2-400B-811B-890C0D74EA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4978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work done to abstract surrogate models from simulators then</a:t>
            </a:r>
            <a:r>
              <a:rPr lang="en-US" baseline="0" dirty="0" smtClean="0"/>
              <a:t> use them for optimization.  Most of these methods use out of the box modeling techniques that, while accurate, can be often cumbersome or intractable in algebraic optimization.</a:t>
            </a:r>
          </a:p>
          <a:p>
            <a:endParaRPr lang="en-US" baseline="0" dirty="0" smtClean="0"/>
          </a:p>
          <a:p>
            <a:r>
              <a:rPr lang="en-US" baseline="0" dirty="0" smtClean="0"/>
              <a:t>We have developed our own modeling scheme with the aim of developing models that are:</a:t>
            </a:r>
          </a:p>
          <a:p>
            <a:pPr marL="174913" indent="-174913">
              <a:buFontTx/>
              <a:buChar char="-"/>
            </a:pPr>
            <a:r>
              <a:rPr lang="en-US" baseline="0" dirty="0" smtClean="0"/>
              <a:t>First and foremost, accurate</a:t>
            </a:r>
          </a:p>
          <a:p>
            <a:pPr marL="174913" indent="-174913">
              <a:buFontTx/>
              <a:buChar char="-"/>
            </a:pPr>
            <a:r>
              <a:rPr lang="en-US" baseline="0" dirty="0" smtClean="0"/>
              <a:t>To address the ease of the final optimization, we tailor the functional form and complexity of our model such that it can be tractably solved.  By this, I mean that if we would like to represent the system with a small set of simple basis functions instead of larger more complex models that may arise from methods such as Kriging, Neural networks, radial basis functions, etc.</a:t>
            </a:r>
          </a:p>
          <a:p>
            <a:pPr marL="174913" indent="-174913">
              <a:buFontTx/>
              <a:buChar char="-"/>
            </a:pPr>
            <a:r>
              <a:rPr lang="en-US" baseline="0" dirty="0" smtClean="0"/>
              <a:t>We would also like to reduce our modeling time by using as few costly simulation function evaluations as possible.</a:t>
            </a:r>
          </a:p>
          <a:p>
            <a:endParaRPr lang="en-US" dirty="0"/>
          </a:p>
        </p:txBody>
      </p:sp>
      <p:sp>
        <p:nvSpPr>
          <p:cNvPr id="4" name="Slide Number Placeholder 3"/>
          <p:cNvSpPr>
            <a:spLocks noGrp="1"/>
          </p:cNvSpPr>
          <p:nvPr>
            <p:ph type="sldNum" sz="quarter" idx="10"/>
          </p:nvPr>
        </p:nvSpPr>
        <p:spPr/>
        <p:txBody>
          <a:bodyPr/>
          <a:lstStyle/>
          <a:p>
            <a:fld id="{66A393A9-6CAF-4ABD-A251-641B9085C013}" type="slidenum">
              <a:rPr lang="en-US" smtClean="0"/>
              <a:t>5</a:t>
            </a:fld>
            <a:endParaRPr lang="en-US" dirty="0"/>
          </a:p>
        </p:txBody>
      </p:sp>
    </p:spTree>
    <p:extLst>
      <p:ext uri="{BB962C8B-B14F-4D97-AF65-F5344CB8AC3E}">
        <p14:creationId xmlns:p14="http://schemas.microsoft.com/office/powerpoint/2010/main" val="323278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ALAMO models able to solve exactly 70%, 67% of the time</a:t>
            </a:r>
          </a:p>
          <a:p>
            <a:r>
              <a:rPr lang="en-US" dirty="0" smtClean="0"/>
              <a:t>EMS is able</a:t>
            </a:r>
            <a:r>
              <a:rPr lang="en-US" baseline="0" dirty="0" smtClean="0"/>
              <a:t> to ‘repair’ the lasso and OLR methods through repeated sampling given the same data set size</a:t>
            </a:r>
          </a:p>
        </p:txBody>
      </p:sp>
      <p:sp>
        <p:nvSpPr>
          <p:cNvPr id="4" name="Slide Number Placeholder 3"/>
          <p:cNvSpPr>
            <a:spLocks noGrp="1"/>
          </p:cNvSpPr>
          <p:nvPr>
            <p:ph type="sldNum" sz="quarter" idx="10"/>
          </p:nvPr>
        </p:nvSpPr>
        <p:spPr/>
        <p:txBody>
          <a:bodyPr/>
          <a:lstStyle/>
          <a:p>
            <a:fld id="{FF68F091-E2CC-4C5D-84F6-C0DAD2ECB790}" type="slidenum">
              <a:rPr lang="en-US" smtClean="0"/>
              <a:t>16</a:t>
            </a:fld>
            <a:endParaRPr lang="en-US"/>
          </a:p>
        </p:txBody>
      </p:sp>
    </p:spTree>
    <p:extLst>
      <p:ext uri="{BB962C8B-B14F-4D97-AF65-F5344CB8AC3E}">
        <p14:creationId xmlns:p14="http://schemas.microsoft.com/office/powerpoint/2010/main" val="277824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Use </a:t>
            </a:r>
            <a:r>
              <a:rPr lang="en-US" dirty="0" smtClean="0">
                <a:solidFill>
                  <a:schemeClr val="accent3"/>
                </a:solidFill>
              </a:rPr>
              <a:t>intuitive</a:t>
            </a:r>
            <a:r>
              <a:rPr lang="en-US" dirty="0" smtClean="0"/>
              <a:t> restrictions among predictor and response variables to imply </a:t>
            </a:r>
            <a:r>
              <a:rPr lang="en-US" dirty="0" err="1" smtClean="0">
                <a:solidFill>
                  <a:schemeClr val="accent3"/>
                </a:solidFill>
              </a:rPr>
              <a:t>nonintuitive</a:t>
            </a:r>
            <a:r>
              <a:rPr lang="en-US" dirty="0" smtClean="0">
                <a:solidFill>
                  <a:schemeClr val="accent3"/>
                </a:solidFill>
              </a:rPr>
              <a:t> </a:t>
            </a:r>
            <a:r>
              <a:rPr lang="en-US" dirty="0" smtClean="0"/>
              <a:t>relationships between regression parameters</a:t>
            </a:r>
          </a:p>
          <a:p>
            <a:endParaRPr lang="en-US" dirty="0"/>
          </a:p>
        </p:txBody>
      </p:sp>
      <p:sp>
        <p:nvSpPr>
          <p:cNvPr id="4" name="Slide Number Placeholder 3"/>
          <p:cNvSpPr>
            <a:spLocks noGrp="1"/>
          </p:cNvSpPr>
          <p:nvPr>
            <p:ph type="sldNum" sz="quarter" idx="10"/>
          </p:nvPr>
        </p:nvSpPr>
        <p:spPr/>
        <p:txBody>
          <a:bodyPr/>
          <a:lstStyle/>
          <a:p>
            <a:fld id="{FF68F091-E2CC-4C5D-84F6-C0DAD2ECB790}" type="slidenum">
              <a:rPr lang="en-US" smtClean="0"/>
              <a:t>24</a:t>
            </a:fld>
            <a:endParaRPr lang="en-US"/>
          </a:p>
        </p:txBody>
      </p:sp>
    </p:spTree>
    <p:extLst>
      <p:ext uri="{BB962C8B-B14F-4D97-AF65-F5344CB8AC3E}">
        <p14:creationId xmlns:p14="http://schemas.microsoft.com/office/powerpoint/2010/main" val="371620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8F091-E2CC-4C5D-84F6-C0DAD2ECB790}" type="slidenum">
              <a:rPr lang="en-US" smtClean="0"/>
              <a:t>25</a:t>
            </a:fld>
            <a:endParaRPr lang="en-US"/>
          </a:p>
        </p:txBody>
      </p:sp>
    </p:spTree>
    <p:extLst>
      <p:ext uri="{BB962C8B-B14F-4D97-AF65-F5344CB8AC3E}">
        <p14:creationId xmlns:p14="http://schemas.microsoft.com/office/powerpoint/2010/main" val="3875761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3657600"/>
            <a:ext cx="9144000" cy="1588"/>
          </a:xfrm>
          <a:prstGeom prst="line">
            <a:avLst/>
          </a:prstGeom>
          <a:ln w="28575">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11" descr="CMU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6459" y="5828275"/>
            <a:ext cx="961159"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capd1 copy"/>
          <p:cNvPicPr>
            <a:picLocks noChangeAspect="1" noChangeArrowheads="1"/>
          </p:cNvPicPr>
          <p:nvPr/>
        </p:nvPicPr>
        <p:blipFill>
          <a:blip r:embed="rId3">
            <a:extLst>
              <a:ext uri="{28A0092B-C50C-407E-A947-70E740481C1C}">
                <a14:useLocalDpi xmlns:a14="http://schemas.microsoft.com/office/drawing/2010/main" val="0"/>
              </a:ext>
            </a:extLst>
          </a:blip>
          <a:srcRect l="4077" t="969" b="2905"/>
          <a:stretch>
            <a:fillRect/>
          </a:stretch>
        </p:blipFill>
        <p:spPr bwMode="auto">
          <a:xfrm>
            <a:off x="533400" y="5797102"/>
            <a:ext cx="942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sciencepolicytoday.com/storage/NETL%20logo.jpg?__SQUARESPACE_CACHEVERSION=1270239209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617" y="5797102"/>
            <a:ext cx="890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CSI_color_postersize_LOGO.jpg"/>
          <p:cNvPicPr>
            <a:picLocks noChangeAspect="1"/>
          </p:cNvPicPr>
          <p:nvPr/>
        </p:nvPicPr>
        <p:blipFill>
          <a:blip r:embed="rId5">
            <a:extLst>
              <a:ext uri="{28A0092B-C50C-407E-A947-70E740481C1C}">
                <a14:useLocalDpi xmlns:a14="http://schemas.microsoft.com/office/drawing/2010/main" val="0"/>
              </a:ext>
            </a:extLst>
          </a:blip>
          <a:srcRect l="8333" t="11620" r="13889" b="13959"/>
          <a:stretch>
            <a:fillRect/>
          </a:stretch>
        </p:blipFill>
        <p:spPr bwMode="auto">
          <a:xfrm>
            <a:off x="7486650" y="5882827"/>
            <a:ext cx="1200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685800" y="1901825"/>
            <a:ext cx="7772400" cy="1470025"/>
          </a:xfrm>
        </p:spPr>
        <p:txBody>
          <a:bodyPr/>
          <a:lstStyle>
            <a:lvl1pPr>
              <a:defRPr cap="none" baseline="0"/>
            </a:lvl1pPr>
          </a:lstStyle>
          <a:p>
            <a:r>
              <a:rPr lang="en-US" smtClean="0"/>
              <a:t>Click to edit Master title style</a:t>
            </a:r>
            <a:endParaRPr lang="en-US" dirty="0"/>
          </a:p>
        </p:txBody>
      </p:sp>
      <p:sp>
        <p:nvSpPr>
          <p:cNvPr id="15" name="Subtitle 2"/>
          <p:cNvSpPr>
            <a:spLocks noGrp="1"/>
          </p:cNvSpPr>
          <p:nvPr>
            <p:ph type="subTitle" idx="1"/>
          </p:nvPr>
        </p:nvSpPr>
        <p:spPr>
          <a:xfrm>
            <a:off x="1371600" y="3810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42542" y="5858824"/>
            <a:ext cx="1644629" cy="562357"/>
          </a:xfrm>
          <a:prstGeom prst="rect">
            <a:avLst/>
          </a:prstGeom>
        </p:spPr>
      </p:pic>
    </p:spTree>
    <p:extLst>
      <p:ext uri="{BB962C8B-B14F-4D97-AF65-F5344CB8AC3E}">
        <p14:creationId xmlns:p14="http://schemas.microsoft.com/office/powerpoint/2010/main" val="19739171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4" name="Footer Placeholder 3"/>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4"/>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2249130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3" name="Footer Placeholder 2"/>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4" name="Slide Number Placeholder 3"/>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4941415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6" name="Footer Placeholder 5"/>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2063179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6" name="Footer Placeholder 5"/>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5988403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5" name="Footer Placeholder 4"/>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27370509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5" name="Footer Placeholder 4"/>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3103623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8763000" y="6537841"/>
            <a:ext cx="381000" cy="365125"/>
          </a:xfrm>
          <a:prstGeom prst="rect">
            <a:avLst/>
          </a:prstGeom>
        </p:spPr>
        <p:txBody>
          <a:bodyPr vert="horz" lIns="91440" tIns="45720" rIns="91440" bIns="45720" rtlCol="0" anchor="ctr"/>
          <a:lstStyle>
            <a:lvl1pPr algn="r">
              <a:defRPr sz="1200" b="0">
                <a:solidFill>
                  <a:schemeClr val="accent3">
                    <a:lumMod val="50000"/>
                  </a:schemeClr>
                </a:solidFill>
              </a:defRPr>
            </a:lvl1pPr>
          </a:lstStyle>
          <a:p>
            <a:endParaRPr lang="en-US" dirty="0"/>
          </a:p>
        </p:txBody>
      </p:sp>
      <p:sp>
        <p:nvSpPr>
          <p:cNvPr id="19" name="Text Placeholder 2"/>
          <p:cNvSpPr>
            <a:spLocks noGrp="1"/>
          </p:cNvSpPr>
          <p:nvPr>
            <p:ph idx="1"/>
          </p:nvPr>
        </p:nvSpPr>
        <p:spPr>
          <a:xfrm>
            <a:off x="457200" y="1066800"/>
            <a:ext cx="82296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90509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1313207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131320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131320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6629400"/>
            <a:ext cx="9144000" cy="228600"/>
          </a:xfrm>
          <a:prstGeom prst="rect">
            <a:avLst/>
          </a:prstGeom>
          <a:solidFill>
            <a:srgbClr val="0038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8382000" y="6605201"/>
            <a:ext cx="741257" cy="276999"/>
          </a:xfrm>
          <a:prstGeom prst="rect">
            <a:avLst/>
          </a:prstGeom>
          <a:noFill/>
        </p:spPr>
        <p:txBody>
          <a:bodyPr wrap="square" anchor="ctr">
            <a:spAutoFit/>
          </a:bodyPr>
          <a:lstStyle/>
          <a:p>
            <a:pPr algn="r" fontAlgn="auto">
              <a:spcBef>
                <a:spcPts val="0"/>
              </a:spcBef>
              <a:spcAft>
                <a:spcPts val="0"/>
              </a:spcAft>
              <a:defRPr/>
            </a:pPr>
            <a:fld id="{763C513D-5818-43B0-9CEC-BE5312FD91BC}" type="slidenum">
              <a:rPr lang="en-US" sz="1200" smtClean="0">
                <a:solidFill>
                  <a:schemeClr val="bg1"/>
                </a:solidFill>
                <a:latin typeface="+mn-lt"/>
                <a:cs typeface="+mn-cs"/>
              </a:rPr>
              <a:pPr algn="r" fontAlgn="auto">
                <a:spcBef>
                  <a:spcPts val="0"/>
                </a:spcBef>
                <a:spcAft>
                  <a:spcPts val="0"/>
                </a:spcAft>
                <a:defRPr/>
              </a:pPr>
              <a:t>‹#›</a:t>
            </a:fld>
            <a:r>
              <a:rPr lang="en-US" sz="1200" dirty="0" smtClean="0">
                <a:solidFill>
                  <a:schemeClr val="bg1"/>
                </a:solidFill>
                <a:latin typeface="+mn-lt"/>
                <a:cs typeface="+mn-cs"/>
              </a:rPr>
              <a:t> of 76</a:t>
            </a:r>
            <a:endParaRPr lang="en-US" sz="1200" dirty="0">
              <a:solidFill>
                <a:schemeClr val="bg1"/>
              </a:solidFill>
              <a:latin typeface="+mn-lt"/>
              <a:cs typeface="+mn-cs"/>
            </a:endParaRPr>
          </a:p>
        </p:txBody>
      </p:sp>
      <p:sp>
        <p:nvSpPr>
          <p:cNvPr id="6" name="TextBox 5"/>
          <p:cNvSpPr txBox="1"/>
          <p:nvPr userDrawn="1"/>
        </p:nvSpPr>
        <p:spPr>
          <a:xfrm>
            <a:off x="0" y="6599238"/>
            <a:ext cx="2819400" cy="277812"/>
          </a:xfrm>
          <a:prstGeom prst="rect">
            <a:avLst/>
          </a:prstGeom>
          <a:noFill/>
        </p:spPr>
        <p:txBody>
          <a:bodyPr>
            <a:spAutoFit/>
          </a:bodyPr>
          <a:lstStyle/>
          <a:p>
            <a:pPr fontAlgn="auto">
              <a:spcBef>
                <a:spcPts val="0"/>
              </a:spcBef>
              <a:spcAft>
                <a:spcPts val="0"/>
              </a:spcAft>
              <a:defRPr/>
            </a:pPr>
            <a:r>
              <a:rPr lang="en-US" sz="1200" dirty="0" smtClean="0">
                <a:solidFill>
                  <a:schemeClr val="bg1"/>
                </a:solidFill>
                <a:latin typeface="+mn-lt"/>
                <a:cs typeface="+mn-cs"/>
              </a:rPr>
              <a:t>Carnegie Mellon University</a:t>
            </a:r>
            <a:endParaRPr lang="en-US" sz="1200" dirty="0">
              <a:solidFill>
                <a:schemeClr val="bg1"/>
              </a:solidFill>
              <a:latin typeface="+mn-lt"/>
              <a:cs typeface="+mn-cs"/>
            </a:endParaRPr>
          </a:p>
        </p:txBody>
      </p:sp>
    </p:spTree>
    <p:extLst>
      <p:ext uri="{BB962C8B-B14F-4D97-AF65-F5344CB8AC3E}">
        <p14:creationId xmlns:p14="http://schemas.microsoft.com/office/powerpoint/2010/main" val="1062772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1313207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1313207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graphicFrame>
        <p:nvGraphicFramePr>
          <p:cNvPr id="7" name="Diagram 6"/>
          <p:cNvGraphicFramePr/>
          <p:nvPr>
            <p:extLst>
              <p:ext uri="{D42A27DB-BD31-4B8C-83A1-F6EECF244321}">
                <p14:modId xmlns:p14="http://schemas.microsoft.com/office/powerpoint/2010/main" val="3473816906"/>
              </p:ext>
            </p:extLst>
          </p:nvPr>
        </p:nvGraphicFramePr>
        <p:xfrm>
          <a:off x="76200" y="6400800"/>
          <a:ext cx="86106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8686800" y="6400800"/>
            <a:ext cx="381000" cy="381000"/>
          </a:xfrm>
          <a:prstGeom prst="ellipse">
            <a:avLst/>
          </a:prstGeom>
          <a:gradFill>
            <a:gsLst>
              <a:gs pos="0">
                <a:srgbClr val="00DA00"/>
              </a:gs>
              <a:gs pos="99000">
                <a:srgbClr val="004800"/>
              </a:gs>
            </a:gsLst>
            <a:lin ang="5400000" scaled="0"/>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686800" y="6400800"/>
            <a:ext cx="381000" cy="365125"/>
          </a:xfrm>
          <a:prstGeom prst="rect">
            <a:avLst/>
          </a:prstGeom>
        </p:spPr>
        <p:txBody>
          <a:bodyPr/>
          <a:lstStyle>
            <a:lvl1pPr>
              <a:defRPr b="1">
                <a:solidFill>
                  <a:schemeClr val="bg1"/>
                </a:solidFill>
              </a:defRPr>
            </a:lvl1pPr>
          </a:lstStyle>
          <a:p>
            <a:fld id="{84557B87-EA60-48FF-B7A8-FA324771A61A}" type="slidenum">
              <a:rPr lang="en-US" smtClean="0"/>
              <a:t>‹#›</a:t>
            </a:fld>
            <a:endParaRPr lang="en-US"/>
          </a:p>
        </p:txBody>
      </p:sp>
      <p:sp>
        <p:nvSpPr>
          <p:cNvPr id="9" name="Text Placeholder 2"/>
          <p:cNvSpPr>
            <a:spLocks noGrp="1"/>
          </p:cNvSpPr>
          <p:nvPr>
            <p:ph idx="1"/>
          </p:nvPr>
        </p:nvSpPr>
        <p:spPr>
          <a:xfrm>
            <a:off x="457200" y="990600"/>
            <a:ext cx="82296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73765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Large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5" name="Picture Placeholder 4"/>
          <p:cNvSpPr>
            <a:spLocks noGrp="1"/>
          </p:cNvSpPr>
          <p:nvPr>
            <p:ph type="pic" sz="quarter" idx="10"/>
          </p:nvPr>
        </p:nvSpPr>
        <p:spPr>
          <a:xfrm>
            <a:off x="457200" y="990600"/>
            <a:ext cx="8229600" cy="3886200"/>
          </a:xfrm>
        </p:spPr>
        <p:txBody>
          <a:bodyPr rtlCol="0">
            <a:normAutofit/>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247462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inbetweener text">
    <p:spTree>
      <p:nvGrpSpPr>
        <p:cNvPr id="1" name=""/>
        <p:cNvGrpSpPr/>
        <p:nvPr/>
      </p:nvGrpSpPr>
      <p:grpSpPr>
        <a:xfrm>
          <a:off x="0" y="0"/>
          <a:ext cx="0" cy="0"/>
          <a:chOff x="0" y="0"/>
          <a:chExt cx="0" cy="0"/>
        </a:xfrm>
      </p:grpSpPr>
      <p:sp>
        <p:nvSpPr>
          <p:cNvPr id="12" name="Title 11"/>
          <p:cNvSpPr>
            <a:spLocks noGrp="1"/>
          </p:cNvSpPr>
          <p:nvPr>
            <p:ph type="title"/>
          </p:nvPr>
        </p:nvSpPr>
        <p:spPr>
          <a:xfrm>
            <a:off x="154049" y="152400"/>
            <a:ext cx="8835902" cy="762000"/>
          </a:xfrm>
        </p:spPr>
        <p:txBody>
          <a:bodyPr/>
          <a:lstStyle>
            <a:lvl1pPr>
              <a:defRPr cap="all" baseline="0"/>
            </a:lvl1pPr>
          </a:lstStyle>
          <a:p>
            <a:r>
              <a:rPr lang="en-US" dirty="0" smtClean="0"/>
              <a:t>Click to edit Master title style</a:t>
            </a:r>
            <a:endParaRPr lang="en-US" dirty="0"/>
          </a:p>
        </p:txBody>
      </p:sp>
      <p:sp>
        <p:nvSpPr>
          <p:cNvPr id="9" name="Subtitle 2"/>
          <p:cNvSpPr>
            <a:spLocks noGrp="1"/>
          </p:cNvSpPr>
          <p:nvPr>
            <p:ph type="subTitle" idx="1"/>
          </p:nvPr>
        </p:nvSpPr>
        <p:spPr>
          <a:xfrm>
            <a:off x="312268" y="838200"/>
            <a:ext cx="8519465" cy="1752600"/>
          </a:xfrm>
        </p:spPr>
        <p:txBody>
          <a:bodyPr/>
          <a:lstStyle>
            <a:lvl1pPr marL="0" indent="0" algn="ctr">
              <a:buNone/>
              <a:defRPr sz="32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10" name="Straight Connector 9"/>
          <p:cNvCxnSpPr/>
          <p:nvPr userDrawn="1"/>
        </p:nvCxnSpPr>
        <p:spPr>
          <a:xfrm>
            <a:off x="415637" y="1598612"/>
            <a:ext cx="8312727" cy="1588"/>
          </a:xfrm>
          <a:prstGeom prst="line">
            <a:avLst/>
          </a:prstGeom>
          <a:ln w="76200" cmpd="sng">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15636" y="1598612"/>
            <a:ext cx="8312728" cy="1588"/>
          </a:xfrm>
          <a:prstGeom prst="line">
            <a:avLst/>
          </a:prstGeom>
          <a:ln w="19050" cmpd="sng">
            <a:gradFill>
              <a:gsLst>
                <a:gs pos="0">
                  <a:srgbClr val="FFD653">
                    <a:alpha val="0"/>
                  </a:srgbClr>
                </a:gs>
                <a:gs pos="50000">
                  <a:srgbClr val="FFD653"/>
                </a:gs>
                <a:gs pos="100000">
                  <a:srgbClr val="FFD653">
                    <a:alpha val="0"/>
                  </a:srgb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15636" y="6551612"/>
            <a:ext cx="8312727" cy="1588"/>
          </a:xfrm>
          <a:prstGeom prst="line">
            <a:avLst/>
          </a:prstGeom>
          <a:ln w="76200" cmpd="sng">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15636" y="6551612"/>
            <a:ext cx="8312728" cy="1588"/>
          </a:xfrm>
          <a:prstGeom prst="line">
            <a:avLst/>
          </a:prstGeom>
          <a:ln w="19050" cmpd="sng">
            <a:gradFill>
              <a:gsLst>
                <a:gs pos="0">
                  <a:srgbClr val="FFD653">
                    <a:alpha val="0"/>
                  </a:srgbClr>
                </a:gs>
                <a:gs pos="50000">
                  <a:srgbClr val="FFD653"/>
                </a:gs>
                <a:gs pos="100000">
                  <a:srgbClr val="FFD653">
                    <a:alpha val="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0"/>
          </p:nvPr>
        </p:nvSpPr>
        <p:spPr>
          <a:xfrm>
            <a:off x="457200" y="1752600"/>
            <a:ext cx="8229600" cy="4648200"/>
          </a:xfrm>
        </p:spPr>
        <p:txBody>
          <a:bodyPr/>
          <a:lstStyle>
            <a:lvl1pPr>
              <a:spcBef>
                <a:spcPts val="1800"/>
              </a:spcBef>
              <a:defRPr sz="2800"/>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95628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3657600"/>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11" descr="CMU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0513" y="533400"/>
            <a:ext cx="105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capd1 copy"/>
          <p:cNvPicPr>
            <a:picLocks noChangeAspect="1" noChangeArrowheads="1"/>
          </p:cNvPicPr>
          <p:nvPr/>
        </p:nvPicPr>
        <p:blipFill>
          <a:blip r:embed="rId3">
            <a:extLst>
              <a:ext uri="{28A0092B-C50C-407E-A947-70E740481C1C}">
                <a14:useLocalDpi xmlns:a14="http://schemas.microsoft.com/office/drawing/2010/main" val="0"/>
              </a:ext>
            </a:extLst>
          </a:blip>
          <a:srcRect l="4077" t="969" b="2905"/>
          <a:stretch>
            <a:fillRect/>
          </a:stretch>
        </p:blipFill>
        <p:spPr bwMode="auto">
          <a:xfrm>
            <a:off x="533400" y="533400"/>
            <a:ext cx="942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sciencepolicytoday.com/storage/NETL%20logo.jpg?__SQUARESPACE_CACHEVERSION=1270239209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25" y="533400"/>
            <a:ext cx="890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CSI_color_postersize_LOGO.jpg"/>
          <p:cNvPicPr>
            <a:picLocks noChangeAspect="1"/>
          </p:cNvPicPr>
          <p:nvPr/>
        </p:nvPicPr>
        <p:blipFill>
          <a:blip r:embed="rId5">
            <a:extLst>
              <a:ext uri="{28A0092B-C50C-407E-A947-70E740481C1C}">
                <a14:useLocalDpi xmlns:a14="http://schemas.microsoft.com/office/drawing/2010/main" val="0"/>
              </a:ext>
            </a:extLst>
          </a:blip>
          <a:srcRect l="8333" t="11620" r="13889" b="13959"/>
          <a:stretch>
            <a:fillRect/>
          </a:stretch>
        </p:blipFill>
        <p:spPr bwMode="auto">
          <a:xfrm>
            <a:off x="7486650" y="619125"/>
            <a:ext cx="1200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1674812"/>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685800" y="1901825"/>
            <a:ext cx="7772400" cy="1470025"/>
          </a:xfrm>
        </p:spPr>
        <p:txBody>
          <a:bodyPr/>
          <a:lstStyle>
            <a:lvl1pPr>
              <a:defRPr cap="none" baseline="0"/>
            </a:lvl1pPr>
          </a:lstStyle>
          <a:p>
            <a:r>
              <a:rPr lang="en-US" dirty="0" smtClean="0"/>
              <a:t>Click to edit Master title style</a:t>
            </a:r>
            <a:endParaRPr lang="en-US" dirty="0"/>
          </a:p>
        </p:txBody>
      </p:sp>
      <p:sp>
        <p:nvSpPr>
          <p:cNvPr id="15" name="Subtitle 2"/>
          <p:cNvSpPr>
            <a:spLocks noGrp="1"/>
          </p:cNvSpPr>
          <p:nvPr>
            <p:ph type="subTitle" idx="1"/>
          </p:nvPr>
        </p:nvSpPr>
        <p:spPr>
          <a:xfrm>
            <a:off x="1371600" y="3810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237225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0371145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457200" y="990600"/>
            <a:ext cx="8229600" cy="3886200"/>
          </a:xfrm>
        </p:spPr>
        <p:txBody>
          <a:bodyPr rtlCol="0">
            <a:norm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0704067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Algorith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3429000" y="990600"/>
            <a:ext cx="5562600" cy="5562600"/>
          </a:xfrm>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28388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629400"/>
            <a:ext cx="9144000"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5" name="Straight Connector 4"/>
          <p:cNvCxnSpPr/>
          <p:nvPr/>
        </p:nvCxnSpPr>
        <p:spPr>
          <a:xfrm>
            <a:off x="0" y="838200"/>
            <a:ext cx="9144000" cy="1588"/>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7" name="Footer Placeholder 4"/>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8" name="Slide Number Placeholder 5"/>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4652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2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b="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784946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6629400"/>
            <a:ext cx="9144000"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p:nvPr/>
        </p:nvCxnSpPr>
        <p:spPr>
          <a:xfrm>
            <a:off x="0" y="838200"/>
            <a:ext cx="9144000" cy="1588"/>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8" name="Footer Placeholder 5"/>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9" name="Slide Number Placeholder 6"/>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03460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8" name="Footer Placeholder 7"/>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31987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191000"/>
            <a:ext cx="4040188" cy="2438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3581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4191000"/>
            <a:ext cx="4041775" cy="2438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8" name="Footer Placeholder 7"/>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46266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4" name="Footer Placeholder 3"/>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5" name="Slide Number Placeholder 4"/>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38204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3" name="Footer Placeholder 2"/>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938702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6" name="Footer Placeholder 5"/>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04572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6" name="Footer Placeholder 5"/>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65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5" name="Footer Placeholder 4"/>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9855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5" name="Footer Placeholder 4"/>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3299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8763000" y="6537841"/>
            <a:ext cx="381000" cy="365125"/>
          </a:xfrm>
          <a:prstGeom prst="rect">
            <a:avLst/>
          </a:prstGeom>
        </p:spPr>
        <p:txBody>
          <a:bodyPr vert="horz" lIns="91440" tIns="45720" rIns="91440" bIns="45720" rtlCol="0" anchor="ctr"/>
          <a:lstStyle>
            <a:lvl1pPr algn="r">
              <a:defRPr sz="1200" b="0">
                <a:solidFill>
                  <a:schemeClr val="accent3">
                    <a:lumMod val="50000"/>
                  </a:schemeClr>
                </a:solidFill>
              </a:defRPr>
            </a:lvl1pPr>
          </a:lstStyle>
          <a:p>
            <a:fld id="{8EB5BC3D-43AD-4AFC-8F3F-C4E44CD53C4B}" type="slidenum">
              <a:rPr lang="en-US" smtClean="0">
                <a:solidFill>
                  <a:srgbClr val="009900">
                    <a:lumMod val="50000"/>
                  </a:srgbClr>
                </a:solidFill>
              </a:rPr>
              <a:pPr/>
              <a:t>‹#›</a:t>
            </a:fld>
            <a:endParaRPr lang="en-US" dirty="0">
              <a:solidFill>
                <a:srgbClr val="009900">
                  <a:lumMod val="50000"/>
                </a:srgbClr>
              </a:solidFill>
            </a:endParaRPr>
          </a:p>
        </p:txBody>
      </p:sp>
      <p:sp>
        <p:nvSpPr>
          <p:cNvPr id="19" name="Text Placeholder 2"/>
          <p:cNvSpPr>
            <a:spLocks noGrp="1"/>
          </p:cNvSpPr>
          <p:nvPr>
            <p:ph idx="1"/>
          </p:nvPr>
        </p:nvSpPr>
        <p:spPr>
          <a:xfrm>
            <a:off x="457200" y="1066800"/>
            <a:ext cx="82296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95988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457200" y="990600"/>
            <a:ext cx="8229600" cy="3886200"/>
          </a:xfrm>
        </p:spPr>
        <p:txBody>
          <a:bodyPr rtlCol="0">
            <a:normAutofit/>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9300849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624014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746715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983049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664383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34465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graphicFrame>
        <p:nvGraphicFramePr>
          <p:cNvPr id="7" name="Diagram 6"/>
          <p:cNvGraphicFramePr/>
          <p:nvPr>
            <p:extLst>
              <p:ext uri="{D42A27DB-BD31-4B8C-83A1-F6EECF244321}">
                <p14:modId xmlns:p14="http://schemas.microsoft.com/office/powerpoint/2010/main" val="3706264069"/>
              </p:ext>
            </p:extLst>
          </p:nvPr>
        </p:nvGraphicFramePr>
        <p:xfrm>
          <a:off x="76200" y="6400800"/>
          <a:ext cx="86106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8686800" y="6400800"/>
            <a:ext cx="381000" cy="381000"/>
          </a:xfrm>
          <a:prstGeom prst="ellipse">
            <a:avLst/>
          </a:prstGeom>
          <a:gradFill>
            <a:gsLst>
              <a:gs pos="0">
                <a:srgbClr val="00DA00"/>
              </a:gs>
              <a:gs pos="99000">
                <a:srgbClr val="004800"/>
              </a:gs>
            </a:gsLst>
            <a:lin ang="5400000" scaled="0"/>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8686800" y="6400800"/>
            <a:ext cx="381000" cy="365125"/>
          </a:xfrm>
          <a:prstGeom prst="rect">
            <a:avLst/>
          </a:prstGeom>
        </p:spPr>
        <p:txBody>
          <a:bodyPr/>
          <a:lstStyle>
            <a:lvl1pPr>
              <a:defRPr b="1">
                <a:solidFill>
                  <a:schemeClr val="bg1"/>
                </a:solidFill>
              </a:defRPr>
            </a:lvl1pPr>
          </a:lstStyle>
          <a:p>
            <a:fld id="{8EB5BC3D-43AD-4AFC-8F3F-C4E44CD53C4B}" type="slidenum">
              <a:rPr lang="en-US" smtClean="0">
                <a:solidFill>
                  <a:prstClr val="white"/>
                </a:solidFill>
              </a:rPr>
              <a:pPr/>
              <a:t>‹#›</a:t>
            </a:fld>
            <a:endParaRPr lang="en-US" dirty="0">
              <a:solidFill>
                <a:prstClr val="white"/>
              </a:solidFill>
            </a:endParaRPr>
          </a:p>
        </p:txBody>
      </p:sp>
      <p:sp>
        <p:nvSpPr>
          <p:cNvPr id="9" name="Text Placeholder 2"/>
          <p:cNvSpPr>
            <a:spLocks noGrp="1"/>
          </p:cNvSpPr>
          <p:nvPr>
            <p:ph idx="1"/>
          </p:nvPr>
        </p:nvSpPr>
        <p:spPr>
          <a:xfrm>
            <a:off x="457200" y="990600"/>
            <a:ext cx="82296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9258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Large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5" name="Picture Placeholder 4"/>
          <p:cNvSpPr>
            <a:spLocks noGrp="1"/>
          </p:cNvSpPr>
          <p:nvPr>
            <p:ph type="pic" sz="quarter" idx="10"/>
          </p:nvPr>
        </p:nvSpPr>
        <p:spPr>
          <a:xfrm>
            <a:off x="457200" y="990600"/>
            <a:ext cx="8229600" cy="3886200"/>
          </a:xfrm>
        </p:spPr>
        <p:txBody>
          <a:bodyPr rtlCol="0">
            <a:norm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1235078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3657600"/>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11" descr="CMU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0514" y="533400"/>
            <a:ext cx="105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capd1 copy"/>
          <p:cNvPicPr>
            <a:picLocks noChangeAspect="1" noChangeArrowheads="1"/>
          </p:cNvPicPr>
          <p:nvPr/>
        </p:nvPicPr>
        <p:blipFill>
          <a:blip r:embed="rId3">
            <a:extLst>
              <a:ext uri="{28A0092B-C50C-407E-A947-70E740481C1C}">
                <a14:useLocalDpi xmlns:a14="http://schemas.microsoft.com/office/drawing/2010/main" val="0"/>
              </a:ext>
            </a:extLst>
          </a:blip>
          <a:srcRect l="4077" t="969" b="2905"/>
          <a:stretch>
            <a:fillRect/>
          </a:stretch>
        </p:blipFill>
        <p:spPr bwMode="auto">
          <a:xfrm>
            <a:off x="533401" y="533400"/>
            <a:ext cx="942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sciencepolicytoday.com/storage/NETL%20logo.jpg?__SQUARESPACE_CACHEVERSION=1270239209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25" y="533400"/>
            <a:ext cx="890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CSI_color_postersize_LOGO.jpg"/>
          <p:cNvPicPr>
            <a:picLocks noChangeAspect="1"/>
          </p:cNvPicPr>
          <p:nvPr/>
        </p:nvPicPr>
        <p:blipFill>
          <a:blip r:embed="rId5">
            <a:extLst>
              <a:ext uri="{28A0092B-C50C-407E-A947-70E740481C1C}">
                <a14:useLocalDpi xmlns:a14="http://schemas.microsoft.com/office/drawing/2010/main" val="0"/>
              </a:ext>
            </a:extLst>
          </a:blip>
          <a:srcRect l="8333" t="11620" r="13889" b="13959"/>
          <a:stretch>
            <a:fillRect/>
          </a:stretch>
        </p:blipFill>
        <p:spPr bwMode="auto">
          <a:xfrm>
            <a:off x="7486650" y="619125"/>
            <a:ext cx="1200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1674812"/>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685800" y="1901827"/>
            <a:ext cx="7772400" cy="1470025"/>
          </a:xfrm>
        </p:spPr>
        <p:txBody>
          <a:bodyPr/>
          <a:lstStyle>
            <a:lvl1pPr>
              <a:defRPr cap="none" baseline="0"/>
            </a:lvl1pPr>
          </a:lstStyle>
          <a:p>
            <a:r>
              <a:rPr lang="en-US" dirty="0" smtClean="0"/>
              <a:t>Click to edit Master title style</a:t>
            </a:r>
            <a:endParaRPr lang="en-US" dirty="0"/>
          </a:p>
        </p:txBody>
      </p:sp>
      <p:sp>
        <p:nvSpPr>
          <p:cNvPr id="15" name="Subtitle 2"/>
          <p:cNvSpPr>
            <a:spLocks noGrp="1"/>
          </p:cNvSpPr>
          <p:nvPr>
            <p:ph type="subTitle" idx="1"/>
          </p:nvPr>
        </p:nvSpPr>
        <p:spPr>
          <a:xfrm>
            <a:off x="1371600" y="3810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7943098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8203222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457200" y="990600"/>
            <a:ext cx="8229600" cy="3886200"/>
          </a:xfrm>
        </p:spPr>
        <p:txBody>
          <a:bodyPr rtlCol="0">
            <a:norm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424289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lgorith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3429000" y="990600"/>
            <a:ext cx="5562600" cy="5562600"/>
          </a:xfrm>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229079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Algorith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3429000" y="990600"/>
            <a:ext cx="5562600" cy="5562600"/>
          </a:xfrm>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232404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629400"/>
            <a:ext cx="9144000"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5" name="Straight Connector 4"/>
          <p:cNvCxnSpPr/>
          <p:nvPr/>
        </p:nvCxnSpPr>
        <p:spPr>
          <a:xfrm>
            <a:off x="0" y="838200"/>
            <a:ext cx="9144000" cy="1588"/>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7" name="Footer Placeholder 4"/>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8" name="Slide Number Placeholder 5"/>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25690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6629400"/>
            <a:ext cx="9144000"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5"/>
          <p:cNvCxnSpPr/>
          <p:nvPr/>
        </p:nvCxnSpPr>
        <p:spPr>
          <a:xfrm>
            <a:off x="0" y="838200"/>
            <a:ext cx="9144000" cy="1588"/>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8" name="Footer Placeholder 5"/>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9" name="Slide Number Placeholder 6"/>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8176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8" name="Footer Placeholder 7"/>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010896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191002"/>
            <a:ext cx="4040188" cy="2438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3581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4191002"/>
            <a:ext cx="4041775" cy="2438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8" name="Footer Placeholder 7"/>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97475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4" name="Footer Placeholder 3"/>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5" name="Slide Number Placeholder 4"/>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33884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3" name="Footer Placeholder 2"/>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03398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6" name="Footer Placeholder 5"/>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97724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6" name="Footer Placeholder 5"/>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732095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5" name="Footer Placeholder 4"/>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8156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629400"/>
            <a:ext cx="9144000"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838200"/>
            <a:ext cx="9144000" cy="1588"/>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7" name="Footer Placeholder 4"/>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8" name="Slide Number Placeholder 5"/>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307464418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69077"/>
            <a:ext cx="2133600" cy="365125"/>
          </a:xfrm>
          <a:prstGeom prst="rect">
            <a:avLst/>
          </a:prstGeom>
        </p:spPr>
        <p:txBody>
          <a:bodyPr/>
          <a:lstStyle>
            <a:lvl1pPr fontAlgn="auto">
              <a:spcBef>
                <a:spcPts val="0"/>
              </a:spcBef>
              <a:spcAft>
                <a:spcPts val="0"/>
              </a:spcAft>
              <a:defRPr>
                <a:latin typeface="+mn-lt"/>
                <a:cs typeface="+mn-cs"/>
              </a:defRPr>
            </a:lvl1pPr>
          </a:lstStyle>
          <a:p>
            <a:fld id="{2DCD5F47-5F41-4BAE-AF2A-5CE784B85C8F}" type="datetimeFigureOut">
              <a:rPr lang="en-US" smtClean="0">
                <a:solidFill>
                  <a:prstClr val="black"/>
                </a:solidFill>
              </a:rPr>
              <a:pPr/>
              <a:t>11/16/2014</a:t>
            </a:fld>
            <a:endParaRPr lang="en-US" dirty="0">
              <a:solidFill>
                <a:prstClr val="black"/>
              </a:solidFill>
            </a:endParaRPr>
          </a:p>
        </p:txBody>
      </p:sp>
      <p:sp>
        <p:nvSpPr>
          <p:cNvPr id="5" name="Footer Placeholder 4"/>
          <p:cNvSpPr>
            <a:spLocks noGrp="1"/>
          </p:cNvSpPr>
          <p:nvPr>
            <p:ph type="ftr" sz="quarter" idx="11"/>
          </p:nvPr>
        </p:nvSpPr>
        <p:spPr>
          <a:xfrm>
            <a:off x="3124200" y="6569077"/>
            <a:ext cx="2895600" cy="365125"/>
          </a:xfrm>
          <a:prstGeom prst="rect">
            <a:avLst/>
          </a:prstGeom>
        </p:spPr>
        <p:txBody>
          <a:bodyPr/>
          <a:lstStyle>
            <a:lvl1pPr fontAlgn="auto">
              <a:spcBef>
                <a:spcPts val="0"/>
              </a:spcBef>
              <a:spcAft>
                <a:spcPts val="0"/>
              </a:spcAft>
              <a:defRPr>
                <a:latin typeface="+mn-lt"/>
                <a:cs typeface="+mn-cs"/>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569077"/>
            <a:ext cx="2133600" cy="365125"/>
          </a:xfrm>
          <a:prstGeom prst="rect">
            <a:avLst/>
          </a:prstGeom>
        </p:spPr>
        <p:txBody>
          <a:bodyPr/>
          <a:lstStyle>
            <a:lvl1pPr fontAlgn="auto">
              <a:spcBef>
                <a:spcPts val="0"/>
              </a:spcBef>
              <a:spcAft>
                <a:spcPts val="0"/>
              </a:spcAft>
              <a:defRPr>
                <a:latin typeface="+mn-lt"/>
                <a:cs typeface="+mn-cs"/>
              </a:defRPr>
            </a:lvl1pPr>
          </a:lstStyle>
          <a:p>
            <a:fld id="{8EB5BC3D-43AD-4AFC-8F3F-C4E44CD53C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0198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8763000" y="6537843"/>
            <a:ext cx="381000" cy="365125"/>
          </a:xfrm>
          <a:prstGeom prst="rect">
            <a:avLst/>
          </a:prstGeom>
        </p:spPr>
        <p:txBody>
          <a:bodyPr vert="horz" lIns="91440" tIns="45720" rIns="91440" bIns="45720" rtlCol="0" anchor="ctr"/>
          <a:lstStyle>
            <a:lvl1pPr algn="r">
              <a:defRPr sz="1200" b="0">
                <a:solidFill>
                  <a:schemeClr val="accent3">
                    <a:lumMod val="50000"/>
                  </a:schemeClr>
                </a:solidFill>
              </a:defRPr>
            </a:lvl1pPr>
          </a:lstStyle>
          <a:p>
            <a:fld id="{8EB5BC3D-43AD-4AFC-8F3F-C4E44CD53C4B}" type="slidenum">
              <a:rPr lang="en-US" smtClean="0">
                <a:solidFill>
                  <a:srgbClr val="F88F02">
                    <a:lumMod val="50000"/>
                  </a:srgbClr>
                </a:solidFill>
              </a:rPr>
              <a:pPr/>
              <a:t>‹#›</a:t>
            </a:fld>
            <a:endParaRPr lang="en-US" dirty="0">
              <a:solidFill>
                <a:srgbClr val="F88F02">
                  <a:lumMod val="50000"/>
                </a:srgbClr>
              </a:solidFill>
            </a:endParaRPr>
          </a:p>
        </p:txBody>
      </p:sp>
      <p:sp>
        <p:nvSpPr>
          <p:cNvPr id="19" name="Text Placeholder 2"/>
          <p:cNvSpPr>
            <a:spLocks noGrp="1"/>
          </p:cNvSpPr>
          <p:nvPr>
            <p:ph idx="1"/>
          </p:nvPr>
        </p:nvSpPr>
        <p:spPr>
          <a:xfrm>
            <a:off x="457200" y="1066800"/>
            <a:ext cx="82296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298516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870794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9077827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285190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096081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4239516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graphicFrame>
        <p:nvGraphicFramePr>
          <p:cNvPr id="7" name="Diagram 6"/>
          <p:cNvGraphicFramePr/>
          <p:nvPr>
            <p:extLst>
              <p:ext uri="{D42A27DB-BD31-4B8C-83A1-F6EECF244321}">
                <p14:modId xmlns:p14="http://schemas.microsoft.com/office/powerpoint/2010/main" val="4260040789"/>
              </p:ext>
            </p:extLst>
          </p:nvPr>
        </p:nvGraphicFramePr>
        <p:xfrm>
          <a:off x="76200" y="6400800"/>
          <a:ext cx="86106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8686800" y="6400800"/>
            <a:ext cx="381000" cy="381000"/>
          </a:xfrm>
          <a:prstGeom prst="ellipse">
            <a:avLst/>
          </a:prstGeom>
          <a:gradFill>
            <a:gsLst>
              <a:gs pos="0">
                <a:srgbClr val="00DA00"/>
              </a:gs>
              <a:gs pos="99000">
                <a:srgbClr val="004800"/>
              </a:gs>
            </a:gsLst>
            <a:lin ang="5400000" scaled="0"/>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8686800" y="6400802"/>
            <a:ext cx="381000" cy="365125"/>
          </a:xfrm>
          <a:prstGeom prst="rect">
            <a:avLst/>
          </a:prstGeom>
        </p:spPr>
        <p:txBody>
          <a:bodyPr/>
          <a:lstStyle>
            <a:lvl1pPr>
              <a:defRPr b="1">
                <a:solidFill>
                  <a:schemeClr val="bg1"/>
                </a:solidFill>
              </a:defRPr>
            </a:lvl1pPr>
          </a:lstStyle>
          <a:p>
            <a:fld id="{8EB5BC3D-43AD-4AFC-8F3F-C4E44CD53C4B}" type="slidenum">
              <a:rPr lang="en-US" smtClean="0">
                <a:solidFill>
                  <a:prstClr val="white"/>
                </a:solidFill>
              </a:rPr>
              <a:pPr/>
              <a:t>‹#›</a:t>
            </a:fld>
            <a:endParaRPr lang="en-US" dirty="0">
              <a:solidFill>
                <a:prstClr val="white"/>
              </a:solidFill>
            </a:endParaRPr>
          </a:p>
        </p:txBody>
      </p:sp>
      <p:sp>
        <p:nvSpPr>
          <p:cNvPr id="9" name="Text Placeholder 2"/>
          <p:cNvSpPr>
            <a:spLocks noGrp="1"/>
          </p:cNvSpPr>
          <p:nvPr>
            <p:ph idx="1"/>
          </p:nvPr>
        </p:nvSpPr>
        <p:spPr>
          <a:xfrm>
            <a:off x="457200" y="990600"/>
            <a:ext cx="82296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017532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Large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5" name="Picture Placeholder 4"/>
          <p:cNvSpPr>
            <a:spLocks noGrp="1"/>
          </p:cNvSpPr>
          <p:nvPr>
            <p:ph type="pic" sz="quarter" idx="10"/>
          </p:nvPr>
        </p:nvSpPr>
        <p:spPr>
          <a:xfrm>
            <a:off x="457200" y="990600"/>
            <a:ext cx="8229600" cy="3886200"/>
          </a:xfrm>
        </p:spPr>
        <p:txBody>
          <a:bodyPr rtlCol="0">
            <a:norm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32207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6629400"/>
            <a:ext cx="9144000" cy="2286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838200"/>
            <a:ext cx="9144000" cy="1588"/>
          </a:xfrm>
          <a:prstGeom prst="line">
            <a:avLst/>
          </a:prstGeom>
          <a:ln w="762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8" name="Footer Placeholder 5"/>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9" name="Slide Number Placeholder 6"/>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24464361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8" name="Footer Placeholder 7"/>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9" name="Slide Number Placeholder 8"/>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3060306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191000"/>
            <a:ext cx="4040188" cy="2438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3581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4191000"/>
            <a:ext cx="4041775" cy="2438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569075"/>
            <a:ext cx="2133600" cy="365125"/>
          </a:xfrm>
          <a:prstGeom prst="rect">
            <a:avLst/>
          </a:prstGeom>
        </p:spPr>
        <p:txBody>
          <a:bodyPr/>
          <a:lstStyle>
            <a:lvl1pPr fontAlgn="auto">
              <a:spcBef>
                <a:spcPts val="0"/>
              </a:spcBef>
              <a:spcAft>
                <a:spcPts val="0"/>
              </a:spcAft>
              <a:defRPr>
                <a:latin typeface="+mn-lt"/>
                <a:cs typeface="+mn-cs"/>
              </a:defRPr>
            </a:lvl1pPr>
          </a:lstStyle>
          <a:p>
            <a:fld id="{6360E943-9CF3-460D-B2FA-9DF876A98C6C}" type="datetimeFigureOut">
              <a:rPr lang="en-US" smtClean="0"/>
              <a:t>11/16/2014</a:t>
            </a:fld>
            <a:endParaRPr lang="en-US"/>
          </a:p>
        </p:txBody>
      </p:sp>
      <p:sp>
        <p:nvSpPr>
          <p:cNvPr id="8" name="Footer Placeholder 7"/>
          <p:cNvSpPr>
            <a:spLocks noGrp="1"/>
          </p:cNvSpPr>
          <p:nvPr>
            <p:ph type="ftr" sz="quarter" idx="11"/>
          </p:nvPr>
        </p:nvSpPr>
        <p:spPr>
          <a:xfrm>
            <a:off x="3124200" y="6569075"/>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9" name="Slide Number Placeholder 8"/>
          <p:cNvSpPr>
            <a:spLocks noGrp="1"/>
          </p:cNvSpPr>
          <p:nvPr>
            <p:ph type="sldNum" sz="quarter" idx="12"/>
          </p:nvPr>
        </p:nvSpPr>
        <p:spPr>
          <a:xfrm>
            <a:off x="6553200" y="6569075"/>
            <a:ext cx="2133600" cy="365125"/>
          </a:xfrm>
          <a:prstGeom prst="rect">
            <a:avLst/>
          </a:prstGeom>
        </p:spPr>
        <p:txBody>
          <a:bodyPr/>
          <a:lstStyle>
            <a:lvl1pPr fontAlgn="auto">
              <a:spcBef>
                <a:spcPts val="0"/>
              </a:spcBef>
              <a:spcAft>
                <a:spcPts val="0"/>
              </a:spcAft>
              <a:defRPr>
                <a:latin typeface="+mn-lt"/>
                <a:cs typeface="+mn-cs"/>
              </a:defRPr>
            </a:lvl1pPr>
          </a:lstStyle>
          <a:p>
            <a:fld id="{84557B87-EA60-48FF-B7A8-FA324771A61A}" type="slidenum">
              <a:rPr lang="en-US" smtClean="0"/>
              <a:t>‹#›</a:t>
            </a:fld>
            <a:endParaRPr lang="en-US"/>
          </a:p>
        </p:txBody>
      </p:sp>
    </p:spTree>
    <p:extLst>
      <p:ext uri="{BB962C8B-B14F-4D97-AF65-F5344CB8AC3E}">
        <p14:creationId xmlns:p14="http://schemas.microsoft.com/office/powerpoint/2010/main" val="2036617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0038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6" name="Title Placeholder 1"/>
          <p:cNvSpPr>
            <a:spLocks noGrp="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9906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8" name="Straight Connector 7"/>
          <p:cNvCxnSpPr/>
          <p:nvPr/>
        </p:nvCxnSpPr>
        <p:spPr>
          <a:xfrm>
            <a:off x="0" y="838200"/>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382000" y="6605201"/>
            <a:ext cx="741257" cy="276999"/>
          </a:xfrm>
          <a:prstGeom prst="rect">
            <a:avLst/>
          </a:prstGeom>
          <a:noFill/>
        </p:spPr>
        <p:txBody>
          <a:bodyPr wrap="square" anchor="ctr">
            <a:spAutoFit/>
          </a:bodyPr>
          <a:lstStyle/>
          <a:p>
            <a:pPr algn="r" fontAlgn="auto">
              <a:spcBef>
                <a:spcPts val="0"/>
              </a:spcBef>
              <a:spcAft>
                <a:spcPts val="0"/>
              </a:spcAft>
              <a:defRPr/>
            </a:pPr>
            <a:fld id="{763C513D-5818-43B0-9CEC-BE5312FD91BC}" type="slidenum">
              <a:rPr lang="en-US" sz="1200" smtClean="0">
                <a:solidFill>
                  <a:schemeClr val="bg1"/>
                </a:solidFill>
                <a:latin typeface="+mn-lt"/>
                <a:cs typeface="+mn-cs"/>
              </a:rPr>
              <a:pPr algn="r" fontAlgn="auto">
                <a:spcBef>
                  <a:spcPts val="0"/>
                </a:spcBef>
                <a:spcAft>
                  <a:spcPts val="0"/>
                </a:spcAft>
                <a:defRPr/>
              </a:pPr>
              <a:t>‹#›</a:t>
            </a:fld>
            <a:endParaRPr lang="en-US" sz="1200" dirty="0">
              <a:solidFill>
                <a:schemeClr val="bg1"/>
              </a:solidFill>
              <a:latin typeface="+mn-lt"/>
              <a:cs typeface="+mn-cs"/>
            </a:endParaRPr>
          </a:p>
        </p:txBody>
      </p:sp>
      <p:sp>
        <p:nvSpPr>
          <p:cNvPr id="9" name="TextBox 8"/>
          <p:cNvSpPr txBox="1"/>
          <p:nvPr userDrawn="1"/>
        </p:nvSpPr>
        <p:spPr>
          <a:xfrm>
            <a:off x="0" y="6599238"/>
            <a:ext cx="2819400" cy="277812"/>
          </a:xfrm>
          <a:prstGeom prst="rect">
            <a:avLst/>
          </a:prstGeom>
          <a:noFill/>
        </p:spPr>
        <p:txBody>
          <a:bodyPr>
            <a:spAutoFit/>
          </a:bodyPr>
          <a:lstStyle/>
          <a:p>
            <a:pPr fontAlgn="auto">
              <a:spcBef>
                <a:spcPts val="0"/>
              </a:spcBef>
              <a:spcAft>
                <a:spcPts val="0"/>
              </a:spcAft>
              <a:defRPr/>
            </a:pPr>
            <a:r>
              <a:rPr lang="en-US" sz="1200" dirty="0" smtClean="0">
                <a:solidFill>
                  <a:schemeClr val="bg1"/>
                </a:solidFill>
                <a:latin typeface="+mn-lt"/>
                <a:cs typeface="+mn-cs"/>
              </a:rPr>
              <a:t>Carnegie Mellon University</a:t>
            </a:r>
            <a:endParaRPr lang="en-US" sz="12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8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5" r:id="rId24"/>
  </p:sldLayoutIdLst>
  <p:timing>
    <p:tnLst>
      <p:par>
        <p:cTn id="1" dur="indefinite" restart="never" nodeType="tmRoot"/>
      </p:par>
    </p:tnLst>
  </p:timing>
  <p:txStyles>
    <p:titleStyle>
      <a:lvl1pPr algn="ctr" rtl="0" eaLnBrk="1" fontAlgn="base" hangingPunct="1">
        <a:spcBef>
          <a:spcPct val="0"/>
        </a:spcBef>
        <a:spcAft>
          <a:spcPct val="0"/>
        </a:spcAft>
        <a:defRPr sz="4400" b="1" kern="1200" cap="all" baseline="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38FD"/>
        </a:buClr>
        <a:buFont typeface="Arial" charset="0"/>
        <a:buChar char="•"/>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38FD"/>
        </a:buClr>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000"/>
        </a:buClr>
        <a:buFont typeface="Arial" charset="0"/>
        <a:buChar char="•"/>
        <a:defRPr sz="1800" b="1" i="1"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000"/>
        </a:buClr>
        <a:buFont typeface="Arial" charset="0"/>
        <a:buChar char="–"/>
        <a:defRPr sz="16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b="1"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0038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Oval 1"/>
          <p:cNvSpPr/>
          <p:nvPr userDrawn="1"/>
        </p:nvSpPr>
        <p:spPr>
          <a:xfrm>
            <a:off x="8763000" y="6600276"/>
            <a:ext cx="314876" cy="314876"/>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6" name="Title Placeholder 1"/>
          <p:cNvSpPr>
            <a:spLocks noGrp="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9906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p:nvCxnSpPr>
        <p:spPr>
          <a:xfrm>
            <a:off x="0" y="838200"/>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599238"/>
            <a:ext cx="2819400" cy="277812"/>
          </a:xfrm>
          <a:prstGeom prst="rect">
            <a:avLst/>
          </a:prstGeom>
          <a:noFill/>
        </p:spPr>
        <p:txBody>
          <a:bodyPr>
            <a:spAutoFit/>
          </a:bodyPr>
          <a:lstStyle/>
          <a:p>
            <a:pPr>
              <a:defRPr/>
            </a:pPr>
            <a:r>
              <a:rPr lang="en-US" sz="1200" dirty="0">
                <a:solidFill>
                  <a:prstClr val="white"/>
                </a:solidFill>
              </a:rPr>
              <a:t>Carnegie Mellon University</a:t>
            </a:r>
          </a:p>
        </p:txBody>
      </p:sp>
      <p:sp>
        <p:nvSpPr>
          <p:cNvPr id="10" name="TextBox 9"/>
          <p:cNvSpPr txBox="1"/>
          <p:nvPr/>
        </p:nvSpPr>
        <p:spPr>
          <a:xfrm>
            <a:off x="8736057" y="6605200"/>
            <a:ext cx="368762" cy="276999"/>
          </a:xfrm>
          <a:prstGeom prst="rect">
            <a:avLst/>
          </a:prstGeom>
          <a:noFill/>
        </p:spPr>
        <p:txBody>
          <a:bodyPr wrap="square" anchor="ctr">
            <a:spAutoFit/>
          </a:bodyPr>
          <a:lstStyle/>
          <a:p>
            <a:pPr algn="ctr">
              <a:defRPr/>
            </a:pPr>
            <a:fld id="{763C513D-5818-43B0-9CEC-BE5312FD91BC}" type="slidenum">
              <a:rPr lang="en-US" sz="1200">
                <a:solidFill>
                  <a:srgbClr val="0038FD"/>
                </a:solidFill>
              </a:rPr>
              <a:pPr algn="ctr">
                <a:defRPr/>
              </a:pPr>
              <a:t>‹#›</a:t>
            </a:fld>
            <a:endParaRPr lang="en-US" sz="1200" dirty="0">
              <a:solidFill>
                <a:srgbClr val="0038FD"/>
              </a:solidFill>
            </a:endParaRPr>
          </a:p>
        </p:txBody>
      </p:sp>
    </p:spTree>
    <p:extLst>
      <p:ext uri="{BB962C8B-B14F-4D97-AF65-F5344CB8AC3E}">
        <p14:creationId xmlns:p14="http://schemas.microsoft.com/office/powerpoint/2010/main" val="34305203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timing>
    <p:tnLst>
      <p:par>
        <p:cTn id="1" dur="indefinite" restart="never" nodeType="tmRoot"/>
      </p:par>
    </p:tnLst>
  </p:timing>
  <p:txStyles>
    <p:titleStyle>
      <a:lvl1pPr algn="ctr" rtl="0" eaLnBrk="1" fontAlgn="base" hangingPunct="1">
        <a:spcBef>
          <a:spcPct val="0"/>
        </a:spcBef>
        <a:spcAft>
          <a:spcPct val="0"/>
        </a:spcAft>
        <a:defRPr sz="4400" b="1" kern="1200" cap="all" baseline="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38FD"/>
        </a:buClr>
        <a:buFont typeface="Arial" charset="0"/>
        <a:buChar char="•"/>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38FD"/>
        </a:buClr>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000"/>
        </a:buClr>
        <a:buFont typeface="Arial" charset="0"/>
        <a:buChar char="•"/>
        <a:defRPr sz="1800" b="1" i="1"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000"/>
        </a:buClr>
        <a:buFont typeface="Arial" charset="0"/>
        <a:buChar char="–"/>
        <a:defRPr sz="16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b="1"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29400"/>
            <a:ext cx="9144000" cy="228600"/>
          </a:xfrm>
          <a:prstGeom prst="rect">
            <a:avLst/>
          </a:prstGeom>
          <a:solidFill>
            <a:srgbClr val="0038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Oval 1"/>
          <p:cNvSpPr/>
          <p:nvPr/>
        </p:nvSpPr>
        <p:spPr>
          <a:xfrm>
            <a:off x="8763001" y="6600276"/>
            <a:ext cx="314876" cy="314876"/>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6" name="Title Placeholder 1"/>
          <p:cNvSpPr>
            <a:spLocks noGrp="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9906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p:nvCxnSpPr>
        <p:spPr>
          <a:xfrm>
            <a:off x="0" y="838200"/>
            <a:ext cx="9144000" cy="1588"/>
          </a:xfrm>
          <a:prstGeom prst="line">
            <a:avLst/>
          </a:prstGeom>
          <a:ln w="76200">
            <a:solidFill>
              <a:srgbClr val="0038F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599238"/>
            <a:ext cx="2819400" cy="277812"/>
          </a:xfrm>
          <a:prstGeom prst="rect">
            <a:avLst/>
          </a:prstGeom>
          <a:noFill/>
        </p:spPr>
        <p:txBody>
          <a:bodyPr>
            <a:spAutoFit/>
          </a:bodyPr>
          <a:lstStyle/>
          <a:p>
            <a:pPr>
              <a:defRPr/>
            </a:pPr>
            <a:r>
              <a:rPr lang="en-US" sz="1200" dirty="0">
                <a:solidFill>
                  <a:prstClr val="white"/>
                </a:solidFill>
              </a:rPr>
              <a:t>Carnegie Mellon University</a:t>
            </a:r>
          </a:p>
        </p:txBody>
      </p:sp>
      <p:sp>
        <p:nvSpPr>
          <p:cNvPr id="10" name="TextBox 9"/>
          <p:cNvSpPr txBox="1"/>
          <p:nvPr/>
        </p:nvSpPr>
        <p:spPr>
          <a:xfrm>
            <a:off x="8736058" y="6605202"/>
            <a:ext cx="368762" cy="276999"/>
          </a:xfrm>
          <a:prstGeom prst="rect">
            <a:avLst/>
          </a:prstGeom>
          <a:noFill/>
        </p:spPr>
        <p:txBody>
          <a:bodyPr wrap="square" anchor="ctr">
            <a:spAutoFit/>
          </a:bodyPr>
          <a:lstStyle/>
          <a:p>
            <a:pPr algn="ctr">
              <a:defRPr/>
            </a:pPr>
            <a:fld id="{763C513D-5818-43B0-9CEC-BE5312FD91BC}" type="slidenum">
              <a:rPr lang="en-US" sz="1200">
                <a:solidFill>
                  <a:srgbClr val="0038FD"/>
                </a:solidFill>
              </a:rPr>
              <a:pPr algn="ctr">
                <a:defRPr/>
              </a:pPr>
              <a:t>‹#›</a:t>
            </a:fld>
            <a:endParaRPr lang="en-US" sz="1200" dirty="0">
              <a:solidFill>
                <a:srgbClr val="0038FD"/>
              </a:solidFill>
            </a:endParaRPr>
          </a:p>
        </p:txBody>
      </p:sp>
    </p:spTree>
    <p:extLst>
      <p:ext uri="{BB962C8B-B14F-4D97-AF65-F5344CB8AC3E}">
        <p14:creationId xmlns:p14="http://schemas.microsoft.com/office/powerpoint/2010/main" val="4531648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iming>
    <p:tnLst>
      <p:par>
        <p:cTn id="1" dur="indefinite" restart="never" nodeType="tmRoot"/>
      </p:par>
    </p:tnLst>
  </p:timing>
  <p:txStyles>
    <p:titleStyle>
      <a:lvl1pPr algn="ctr" rtl="0" eaLnBrk="1" fontAlgn="base" hangingPunct="1">
        <a:spcBef>
          <a:spcPct val="0"/>
        </a:spcBef>
        <a:spcAft>
          <a:spcPct val="0"/>
        </a:spcAft>
        <a:defRPr sz="4400" b="1" kern="1200" cap="all" baseline="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38FD"/>
        </a:buClr>
        <a:buFont typeface="Arial" charset="0"/>
        <a:buChar char="•"/>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38FD"/>
        </a:buClr>
        <a:buFont typeface="Arial" charset="0"/>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000"/>
        </a:buClr>
        <a:buFont typeface="Arial" charset="0"/>
        <a:buChar char="•"/>
        <a:defRPr sz="1800" b="1" i="1"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000"/>
        </a:buClr>
        <a:buFont typeface="Arial" charset="0"/>
        <a:buChar char="–"/>
        <a:defRPr sz="1600" b="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b="1"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10.xml"/><Relationship Id="rId18" Type="http://schemas.openxmlformats.org/officeDocument/2006/relationships/image" Target="../media/image20.png"/><Relationship Id="rId3" Type="http://schemas.openxmlformats.org/officeDocument/2006/relationships/tags" Target="../tags/tag11.xml"/><Relationship Id="rId21" Type="http://schemas.openxmlformats.org/officeDocument/2006/relationships/image" Target="../media/image23.pn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19.png"/><Relationship Id="rId2" Type="http://schemas.openxmlformats.org/officeDocument/2006/relationships/tags" Target="../tags/tag1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tags" Target="../tags/tag18.xml"/><Relationship Id="rId19" Type="http://schemas.openxmlformats.org/officeDocument/2006/relationships/image" Target="../media/image21.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6.png"/><Relationship Id="rId2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5.xml"/><Relationship Id="rId7" Type="http://schemas.openxmlformats.org/officeDocument/2006/relationships/image" Target="../media/image3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4.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8.xml"/><Relationship Id="rId7" Type="http://schemas.openxmlformats.org/officeDocument/2006/relationships/image" Target="../media/image3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7.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slideLayout" Target="../slideLayouts/slideLayout3.xml"/><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tags" Target="../tags/tag31.xml"/><Relationship Id="rId21" Type="http://schemas.openxmlformats.org/officeDocument/2006/relationships/image" Target="../media/image47.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tags" Target="../tags/tag30.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50.emf"/><Relationship Id="rId5" Type="http://schemas.openxmlformats.org/officeDocument/2006/relationships/tags" Target="../tags/tag33.xml"/><Relationship Id="rId15" Type="http://schemas.openxmlformats.org/officeDocument/2006/relationships/image" Target="../media/image41.png"/><Relationship Id="rId23" Type="http://schemas.openxmlformats.org/officeDocument/2006/relationships/image" Target="../media/image49.emf"/><Relationship Id="rId10" Type="http://schemas.openxmlformats.org/officeDocument/2006/relationships/tags" Target="../tags/tag38.xml"/><Relationship Id="rId19" Type="http://schemas.openxmlformats.org/officeDocument/2006/relationships/image" Target="../media/image45.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5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Extending the Scope of Algebraic MINLP Solvers to Black- and Grey-box Optimization</a:t>
            </a:r>
          </a:p>
        </p:txBody>
      </p:sp>
      <p:sp>
        <p:nvSpPr>
          <p:cNvPr id="3" name="Subtitle 2"/>
          <p:cNvSpPr>
            <a:spLocks noGrp="1"/>
          </p:cNvSpPr>
          <p:nvPr>
            <p:ph type="subTitle" idx="1"/>
          </p:nvPr>
        </p:nvSpPr>
        <p:spPr/>
        <p:txBody>
          <a:bodyPr/>
          <a:lstStyle/>
          <a:p>
            <a:r>
              <a:rPr lang="en-US" dirty="0" smtClean="0"/>
              <a:t>Nick Sahinidis</a:t>
            </a:r>
          </a:p>
          <a:p>
            <a:endParaRPr lang="en-US" sz="1400" dirty="0" smtClean="0"/>
          </a:p>
          <a:p>
            <a:r>
              <a:rPr lang="en-US" dirty="0" smtClean="0"/>
              <a:t>Acknowledgments:</a:t>
            </a:r>
          </a:p>
          <a:p>
            <a:r>
              <a:rPr lang="en-US" dirty="0" smtClean="0"/>
              <a:t>Alison Cozad, David Miller, Zach Wilson</a:t>
            </a:r>
            <a:endParaRPr lang="en-US" dirty="0"/>
          </a:p>
        </p:txBody>
      </p:sp>
      <p:grpSp>
        <p:nvGrpSpPr>
          <p:cNvPr id="5" name="Group 4"/>
          <p:cNvGrpSpPr/>
          <p:nvPr/>
        </p:nvGrpSpPr>
        <p:grpSpPr>
          <a:xfrm>
            <a:off x="1779741" y="575484"/>
            <a:ext cx="2595268" cy="811795"/>
            <a:chOff x="1779741" y="575484"/>
            <a:chExt cx="2595268" cy="811795"/>
          </a:xfrm>
        </p:grpSpPr>
        <p:sp>
          <p:nvSpPr>
            <p:cNvPr id="7" name="Oval 6"/>
            <p:cNvSpPr/>
            <p:nvPr/>
          </p:nvSpPr>
          <p:spPr>
            <a:xfrm>
              <a:off x="1779741" y="583938"/>
              <a:ext cx="803341" cy="80334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p:cNvSpPr/>
            <p:nvPr/>
          </p:nvSpPr>
          <p:spPr>
            <a:xfrm>
              <a:off x="3571668" y="576504"/>
              <a:ext cx="803341" cy="80334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p:cNvSpPr/>
            <p:nvPr/>
          </p:nvSpPr>
          <p:spPr>
            <a:xfrm>
              <a:off x="2677468" y="575484"/>
              <a:ext cx="803341" cy="80334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Freeform 9"/>
            <p:cNvSpPr>
              <a:spLocks noChangeAspect="1"/>
            </p:cNvSpPr>
            <p:nvPr/>
          </p:nvSpPr>
          <p:spPr>
            <a:xfrm>
              <a:off x="3736873" y="738939"/>
              <a:ext cx="516863" cy="553742"/>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1" name="Freeform 10"/>
            <p:cNvSpPr>
              <a:spLocks noChangeAspect="1"/>
            </p:cNvSpPr>
            <p:nvPr/>
          </p:nvSpPr>
          <p:spPr bwMode="auto">
            <a:xfrm>
              <a:off x="3733715" y="742599"/>
              <a:ext cx="519115" cy="514611"/>
            </a:xfrm>
            <a:custGeom>
              <a:avLst/>
              <a:gdLst>
                <a:gd name="connsiteX0" fmla="*/ 0 w 4572000"/>
                <a:gd name="connsiteY0" fmla="*/ 0 h 3277870"/>
                <a:gd name="connsiteX1" fmla="*/ 2293620 w 4572000"/>
                <a:gd name="connsiteY1" fmla="*/ 3276600 h 3277870"/>
                <a:gd name="connsiteX2" fmla="*/ 4572000 w 4572000"/>
                <a:gd name="connsiteY2" fmla="*/ 7620 h 3277870"/>
                <a:gd name="connsiteX0" fmla="*/ 0 w 4572000"/>
                <a:gd name="connsiteY0" fmla="*/ 0 h 3667442"/>
                <a:gd name="connsiteX1" fmla="*/ 1200150 w 4572000"/>
                <a:gd name="connsiteY1" fmla="*/ 2352675 h 3667442"/>
                <a:gd name="connsiteX2" fmla="*/ 2293620 w 4572000"/>
                <a:gd name="connsiteY2" fmla="*/ 3276600 h 3667442"/>
                <a:gd name="connsiteX3" fmla="*/ 4572000 w 4572000"/>
                <a:gd name="connsiteY3" fmla="*/ 7620 h 3667442"/>
                <a:gd name="connsiteX0" fmla="*/ 0 w 4572000"/>
                <a:gd name="connsiteY0" fmla="*/ 0 h 4508500"/>
                <a:gd name="connsiteX1" fmla="*/ 762000 w 4572000"/>
                <a:gd name="connsiteY1" fmla="*/ 3962400 h 4508500"/>
                <a:gd name="connsiteX2" fmla="*/ 2293620 w 4572000"/>
                <a:gd name="connsiteY2" fmla="*/ 3276600 h 4508500"/>
                <a:gd name="connsiteX3" fmla="*/ 4572000 w 4572000"/>
                <a:gd name="connsiteY3" fmla="*/ 7620 h 4508500"/>
                <a:gd name="connsiteX0" fmla="*/ 0 w 4572000"/>
                <a:gd name="connsiteY0" fmla="*/ 0 h 4616450"/>
                <a:gd name="connsiteX1" fmla="*/ 762000 w 4572000"/>
                <a:gd name="connsiteY1" fmla="*/ 3962400 h 4616450"/>
                <a:gd name="connsiteX2" fmla="*/ 1638300 w 4572000"/>
                <a:gd name="connsiteY2" fmla="*/ 39243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86000 w 4572000"/>
                <a:gd name="connsiteY3" fmla="*/ 3276600 h 4616450"/>
                <a:gd name="connsiteX4" fmla="*/ 4572000 w 4572000"/>
                <a:gd name="connsiteY4" fmla="*/ 7620 h 46164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616450"/>
                <a:gd name="connsiteX1" fmla="*/ 457200 w 4419600"/>
                <a:gd name="connsiteY1" fmla="*/ 3962400 h 4616450"/>
                <a:gd name="connsiteX2" fmla="*/ 1219200 w 4419600"/>
                <a:gd name="connsiteY2" fmla="*/ 27432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92075 w 4511675"/>
                <a:gd name="connsiteY0" fmla="*/ 0 h 4464050"/>
                <a:gd name="connsiteX1" fmla="*/ 549275 w 4511675"/>
                <a:gd name="connsiteY1" fmla="*/ 3962400 h 4464050"/>
                <a:gd name="connsiteX2" fmla="*/ 1235075 w 4511675"/>
                <a:gd name="connsiteY2" fmla="*/ 2895600 h 4464050"/>
                <a:gd name="connsiteX3" fmla="*/ 2378075 w 4511675"/>
                <a:gd name="connsiteY3" fmla="*/ 3352800 h 4464050"/>
                <a:gd name="connsiteX4" fmla="*/ 4511675 w 4511675"/>
                <a:gd name="connsiteY4" fmla="*/ 236220 h 4464050"/>
                <a:gd name="connsiteX0" fmla="*/ 0 w 4419600"/>
                <a:gd name="connsiteY0" fmla="*/ 0 h 4445000"/>
                <a:gd name="connsiteX1" fmla="*/ 457200 w 4419600"/>
                <a:gd name="connsiteY1" fmla="*/ 3962400 h 4445000"/>
                <a:gd name="connsiteX2" fmla="*/ 1143000 w 4419600"/>
                <a:gd name="connsiteY2" fmla="*/ 2895600 h 4445000"/>
                <a:gd name="connsiteX3" fmla="*/ 2286000 w 4419600"/>
                <a:gd name="connsiteY3" fmla="*/ 3352800 h 4445000"/>
                <a:gd name="connsiteX4" fmla="*/ 4419600 w 4419600"/>
                <a:gd name="connsiteY4" fmla="*/ 236220 h 4445000"/>
                <a:gd name="connsiteX0" fmla="*/ 0 w 4419600"/>
                <a:gd name="connsiteY0" fmla="*/ 0 h 4368800"/>
                <a:gd name="connsiteX1" fmla="*/ 381000 w 4419600"/>
                <a:gd name="connsiteY1" fmla="*/ 3886200 h 4368800"/>
                <a:gd name="connsiteX2" fmla="*/ 1143000 w 4419600"/>
                <a:gd name="connsiteY2" fmla="*/ 2895600 h 4368800"/>
                <a:gd name="connsiteX3" fmla="*/ 2286000 w 4419600"/>
                <a:gd name="connsiteY3" fmla="*/ 3352800 h 4368800"/>
                <a:gd name="connsiteX4" fmla="*/ 4419600 w 4419600"/>
                <a:gd name="connsiteY4" fmla="*/ 236220 h 4368800"/>
                <a:gd name="connsiteX0" fmla="*/ 0 w 4343400"/>
                <a:gd name="connsiteY0" fmla="*/ 0 h 4368800"/>
                <a:gd name="connsiteX1" fmla="*/ 304800 w 4343400"/>
                <a:gd name="connsiteY1" fmla="*/ 3886200 h 4368800"/>
                <a:gd name="connsiteX2" fmla="*/ 1066800 w 4343400"/>
                <a:gd name="connsiteY2" fmla="*/ 2895600 h 4368800"/>
                <a:gd name="connsiteX3" fmla="*/ 2209800 w 4343400"/>
                <a:gd name="connsiteY3" fmla="*/ 3352800 h 4368800"/>
                <a:gd name="connsiteX4" fmla="*/ 4343400 w 4343400"/>
                <a:gd name="connsiteY4" fmla="*/ 236220 h 4368800"/>
                <a:gd name="connsiteX0" fmla="*/ 0 w 4343400"/>
                <a:gd name="connsiteY0" fmla="*/ 0 h 4521200"/>
                <a:gd name="connsiteX1" fmla="*/ 457200 w 4343400"/>
                <a:gd name="connsiteY1" fmla="*/ 4038600 h 4521200"/>
                <a:gd name="connsiteX2" fmla="*/ 1066800 w 4343400"/>
                <a:gd name="connsiteY2" fmla="*/ 2895600 h 4521200"/>
                <a:gd name="connsiteX3" fmla="*/ 2209800 w 4343400"/>
                <a:gd name="connsiteY3" fmla="*/ 3352800 h 4521200"/>
                <a:gd name="connsiteX4" fmla="*/ 4343400 w 4343400"/>
                <a:gd name="connsiteY4" fmla="*/ 236220 h 4521200"/>
                <a:gd name="connsiteX0" fmla="*/ 25400 w 4368800"/>
                <a:gd name="connsiteY0" fmla="*/ 0 h 4483100"/>
                <a:gd name="connsiteX1" fmla="*/ 482600 w 4368800"/>
                <a:gd name="connsiteY1" fmla="*/ 4038600 h 4483100"/>
                <a:gd name="connsiteX2" fmla="*/ 1092200 w 4368800"/>
                <a:gd name="connsiteY2" fmla="*/ 2895600 h 4483100"/>
                <a:gd name="connsiteX3" fmla="*/ 2235200 w 4368800"/>
                <a:gd name="connsiteY3" fmla="*/ 3352800 h 4483100"/>
                <a:gd name="connsiteX4" fmla="*/ 4368800 w 4368800"/>
                <a:gd name="connsiteY4" fmla="*/ 236220 h 4483100"/>
                <a:gd name="connsiteX0" fmla="*/ 25400 w 4368800"/>
                <a:gd name="connsiteY0" fmla="*/ 0 h 4330700"/>
                <a:gd name="connsiteX1" fmla="*/ 482600 w 4368800"/>
                <a:gd name="connsiteY1" fmla="*/ 4038600 h 4330700"/>
                <a:gd name="connsiteX2" fmla="*/ 1092200 w 4368800"/>
                <a:gd name="connsiteY2" fmla="*/ 2895600 h 4330700"/>
                <a:gd name="connsiteX3" fmla="*/ 2235200 w 4368800"/>
                <a:gd name="connsiteY3" fmla="*/ 3352800 h 4330700"/>
                <a:gd name="connsiteX4" fmla="*/ 4368800 w 4368800"/>
                <a:gd name="connsiteY4" fmla="*/ 236220 h 433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800" h="4330700">
                  <a:moveTo>
                    <a:pt x="25400" y="0"/>
                  </a:moveTo>
                  <a:cubicBezTo>
                    <a:pt x="92075" y="792162"/>
                    <a:pt x="0" y="3594100"/>
                    <a:pt x="482600" y="4038600"/>
                  </a:cubicBezTo>
                  <a:cubicBezTo>
                    <a:pt x="793750" y="4330700"/>
                    <a:pt x="800100" y="3009900"/>
                    <a:pt x="1092200" y="2895600"/>
                  </a:cubicBezTo>
                  <a:cubicBezTo>
                    <a:pt x="1384300" y="2781300"/>
                    <a:pt x="1384300" y="3481705"/>
                    <a:pt x="2235200" y="3352800"/>
                  </a:cubicBezTo>
                  <a:cubicBezTo>
                    <a:pt x="3086100" y="3223895"/>
                    <a:pt x="3610610" y="1871345"/>
                    <a:pt x="4368800" y="236220"/>
                  </a:cubicBezTo>
                </a:path>
              </a:pathLst>
            </a:custGeom>
            <a:ln w="12700">
              <a:solidFill>
                <a:schemeClr val="accent3"/>
              </a:solidFill>
            </a:ln>
            <a:effectLst/>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US" sz="2000"/>
            </a:p>
          </p:txBody>
        </p:sp>
        <p:cxnSp>
          <p:nvCxnSpPr>
            <p:cNvPr id="13" name="Curved Connector 12"/>
            <p:cNvCxnSpPr/>
            <p:nvPr/>
          </p:nvCxnSpPr>
          <p:spPr>
            <a:xfrm rot="16200000" flipH="1">
              <a:off x="2659917" y="1026703"/>
              <a:ext cx="1688" cy="672045"/>
            </a:xfrm>
            <a:prstGeom prst="curvedConnector3">
              <a:avLst>
                <a:gd name="adj1" fmla="val 8542850"/>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3556839" y="1026703"/>
              <a:ext cx="1688" cy="672045"/>
            </a:xfrm>
            <a:prstGeom prst="curvedConnector3">
              <a:avLst>
                <a:gd name="adj1" fmla="val 8542850"/>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Freeform 14"/>
            <p:cNvSpPr>
              <a:spLocks noChangeAspect="1"/>
            </p:cNvSpPr>
            <p:nvPr/>
          </p:nvSpPr>
          <p:spPr>
            <a:xfrm>
              <a:off x="1944401" y="740780"/>
              <a:ext cx="516863" cy="553742"/>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6" name="Freeform 15"/>
            <p:cNvSpPr>
              <a:spLocks noChangeAspect="1"/>
            </p:cNvSpPr>
            <p:nvPr/>
          </p:nvSpPr>
          <p:spPr>
            <a:xfrm>
              <a:off x="1917094" y="768932"/>
              <a:ext cx="543044" cy="389336"/>
            </a:xfrm>
            <a:custGeom>
              <a:avLst/>
              <a:gdLst>
                <a:gd name="connsiteX0" fmla="*/ 0 w 4572000"/>
                <a:gd name="connsiteY0" fmla="*/ 0 h 3277870"/>
                <a:gd name="connsiteX1" fmla="*/ 2293620 w 4572000"/>
                <a:gd name="connsiteY1" fmla="*/ 3276600 h 3277870"/>
                <a:gd name="connsiteX2" fmla="*/ 4572000 w 4572000"/>
                <a:gd name="connsiteY2" fmla="*/ 7620 h 3277870"/>
              </a:gdLst>
              <a:ahLst/>
              <a:cxnLst>
                <a:cxn ang="0">
                  <a:pos x="connsiteX0" y="connsiteY0"/>
                </a:cxn>
                <a:cxn ang="0">
                  <a:pos x="connsiteX1" y="connsiteY1"/>
                </a:cxn>
                <a:cxn ang="0">
                  <a:pos x="connsiteX2" y="connsiteY2"/>
                </a:cxn>
              </a:cxnLst>
              <a:rect l="l" t="t" r="r" b="b"/>
              <a:pathLst>
                <a:path w="4572000" h="3277870">
                  <a:moveTo>
                    <a:pt x="0" y="0"/>
                  </a:moveTo>
                  <a:cubicBezTo>
                    <a:pt x="765810" y="1637665"/>
                    <a:pt x="1531620" y="3275330"/>
                    <a:pt x="2293620" y="3276600"/>
                  </a:cubicBezTo>
                  <a:cubicBezTo>
                    <a:pt x="3055620" y="3277870"/>
                    <a:pt x="3813810" y="1642745"/>
                    <a:pt x="4572000" y="7620"/>
                  </a:cubicBezTo>
                </a:path>
              </a:pathLst>
            </a:custGeom>
            <a:ln w="127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7" name="Oval 16"/>
            <p:cNvSpPr>
              <a:spLocks noChangeAspect="1"/>
            </p:cNvSpPr>
            <p:nvPr/>
          </p:nvSpPr>
          <p:spPr>
            <a:xfrm>
              <a:off x="2416589" y="811699"/>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8" name="Oval 17"/>
            <p:cNvSpPr>
              <a:spLocks noChangeAspect="1"/>
            </p:cNvSpPr>
            <p:nvPr/>
          </p:nvSpPr>
          <p:spPr>
            <a:xfrm>
              <a:off x="2264490" y="1084437"/>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9" name="Oval 18"/>
            <p:cNvSpPr>
              <a:spLocks noChangeAspect="1"/>
            </p:cNvSpPr>
            <p:nvPr/>
          </p:nvSpPr>
          <p:spPr>
            <a:xfrm>
              <a:off x="2086057" y="1081156"/>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0" name="Oval 19"/>
            <p:cNvSpPr>
              <a:spLocks noChangeAspect="1"/>
            </p:cNvSpPr>
            <p:nvPr/>
          </p:nvSpPr>
          <p:spPr>
            <a:xfrm>
              <a:off x="1927256" y="814461"/>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2" name="Freeform 21"/>
            <p:cNvSpPr>
              <a:spLocks noChangeAspect="1"/>
            </p:cNvSpPr>
            <p:nvPr/>
          </p:nvSpPr>
          <p:spPr>
            <a:xfrm>
              <a:off x="2842673" y="737919"/>
              <a:ext cx="516863" cy="553742"/>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23" name="Freeform 22"/>
            <p:cNvSpPr>
              <a:spLocks noChangeAspect="1"/>
            </p:cNvSpPr>
            <p:nvPr/>
          </p:nvSpPr>
          <p:spPr>
            <a:xfrm>
              <a:off x="2815366" y="766071"/>
              <a:ext cx="543044" cy="389337"/>
            </a:xfrm>
            <a:custGeom>
              <a:avLst/>
              <a:gdLst>
                <a:gd name="connsiteX0" fmla="*/ 0 w 4572000"/>
                <a:gd name="connsiteY0" fmla="*/ 0 h 3277870"/>
                <a:gd name="connsiteX1" fmla="*/ 2293620 w 4572000"/>
                <a:gd name="connsiteY1" fmla="*/ 3276600 h 3277870"/>
                <a:gd name="connsiteX2" fmla="*/ 4572000 w 4572000"/>
                <a:gd name="connsiteY2" fmla="*/ 7620 h 3277870"/>
              </a:gdLst>
              <a:ahLst/>
              <a:cxnLst>
                <a:cxn ang="0">
                  <a:pos x="connsiteX0" y="connsiteY0"/>
                </a:cxn>
                <a:cxn ang="0">
                  <a:pos x="connsiteX1" y="connsiteY1"/>
                </a:cxn>
                <a:cxn ang="0">
                  <a:pos x="connsiteX2" y="connsiteY2"/>
                </a:cxn>
              </a:cxnLst>
              <a:rect l="l" t="t" r="r" b="b"/>
              <a:pathLst>
                <a:path w="4572000" h="3277870">
                  <a:moveTo>
                    <a:pt x="0" y="0"/>
                  </a:moveTo>
                  <a:cubicBezTo>
                    <a:pt x="765810" y="1637665"/>
                    <a:pt x="1531620" y="3275330"/>
                    <a:pt x="2293620" y="3276600"/>
                  </a:cubicBezTo>
                  <a:cubicBezTo>
                    <a:pt x="3055620" y="3277870"/>
                    <a:pt x="3813810" y="1642745"/>
                    <a:pt x="4572000" y="7620"/>
                  </a:cubicBezTo>
                </a:path>
              </a:pathLst>
            </a:custGeom>
            <a:ln w="127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24" name="Oval 23"/>
            <p:cNvSpPr>
              <a:spLocks noChangeAspect="1"/>
            </p:cNvSpPr>
            <p:nvPr/>
          </p:nvSpPr>
          <p:spPr>
            <a:xfrm>
              <a:off x="3314862" y="808838"/>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5" name="Oval 24"/>
            <p:cNvSpPr>
              <a:spLocks noChangeAspect="1"/>
            </p:cNvSpPr>
            <p:nvPr/>
          </p:nvSpPr>
          <p:spPr>
            <a:xfrm>
              <a:off x="3162762" y="1081577"/>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6" name="Oval 25"/>
            <p:cNvSpPr>
              <a:spLocks noChangeAspect="1"/>
            </p:cNvSpPr>
            <p:nvPr/>
          </p:nvSpPr>
          <p:spPr>
            <a:xfrm>
              <a:off x="2984377" y="1078189"/>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7" name="Oval 26"/>
            <p:cNvSpPr>
              <a:spLocks noChangeAspect="1"/>
            </p:cNvSpPr>
            <p:nvPr/>
          </p:nvSpPr>
          <p:spPr>
            <a:xfrm>
              <a:off x="2825575" y="811494"/>
              <a:ext cx="34126" cy="34126"/>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8" name="Oval 27"/>
            <p:cNvSpPr>
              <a:spLocks noChangeAspect="1"/>
            </p:cNvSpPr>
            <p:nvPr/>
          </p:nvSpPr>
          <p:spPr>
            <a:xfrm>
              <a:off x="3877850" y="1078796"/>
              <a:ext cx="34126" cy="34126"/>
            </a:xfrm>
            <a:prstGeom prst="ellipse">
              <a:avLst/>
            </a:prstGeom>
            <a:solidFill>
              <a:schemeClr val="accent3">
                <a:lumMod val="40000"/>
                <a:lumOff val="6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9" name="Oval 28"/>
            <p:cNvSpPr>
              <a:spLocks noChangeAspect="1"/>
            </p:cNvSpPr>
            <p:nvPr/>
          </p:nvSpPr>
          <p:spPr>
            <a:xfrm>
              <a:off x="3719049" y="812101"/>
              <a:ext cx="34126" cy="34126"/>
            </a:xfrm>
            <a:prstGeom prst="ellipse">
              <a:avLst/>
            </a:prstGeom>
            <a:solidFill>
              <a:schemeClr val="accent3">
                <a:lumMod val="40000"/>
                <a:lumOff val="6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0" name="Oval 29"/>
            <p:cNvSpPr>
              <a:spLocks noChangeAspect="1"/>
            </p:cNvSpPr>
            <p:nvPr/>
          </p:nvSpPr>
          <p:spPr>
            <a:xfrm>
              <a:off x="2874945" y="1203092"/>
              <a:ext cx="34126" cy="34126"/>
            </a:xfrm>
            <a:prstGeom prst="ellipse">
              <a:avLst/>
            </a:prstGeom>
            <a:solidFill>
              <a:schemeClr val="accent3">
                <a:lumMod val="40000"/>
                <a:lumOff val="6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1" name="Oval 30"/>
            <p:cNvSpPr>
              <a:spLocks noChangeAspect="1"/>
            </p:cNvSpPr>
            <p:nvPr/>
          </p:nvSpPr>
          <p:spPr>
            <a:xfrm>
              <a:off x="3769362" y="1199862"/>
              <a:ext cx="34126" cy="34126"/>
            </a:xfrm>
            <a:prstGeom prst="ellipse">
              <a:avLst/>
            </a:prstGeom>
            <a:solidFill>
              <a:schemeClr val="accent3">
                <a:lumMod val="40000"/>
                <a:lumOff val="6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2" name="Oval 31"/>
            <p:cNvSpPr>
              <a:spLocks noChangeAspect="1"/>
            </p:cNvSpPr>
            <p:nvPr/>
          </p:nvSpPr>
          <p:spPr>
            <a:xfrm>
              <a:off x="4208866" y="809662"/>
              <a:ext cx="34126" cy="34126"/>
            </a:xfrm>
            <a:prstGeom prst="ellipse">
              <a:avLst/>
            </a:prstGeom>
            <a:solidFill>
              <a:schemeClr val="accent3">
                <a:lumMod val="40000"/>
                <a:lumOff val="6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3" name="Oval 32"/>
            <p:cNvSpPr>
              <a:spLocks noChangeAspect="1"/>
            </p:cNvSpPr>
            <p:nvPr/>
          </p:nvSpPr>
          <p:spPr>
            <a:xfrm>
              <a:off x="4056767" y="1082401"/>
              <a:ext cx="34126" cy="34126"/>
            </a:xfrm>
            <a:prstGeom prst="ellipse">
              <a:avLst/>
            </a:prstGeom>
            <a:solidFill>
              <a:schemeClr val="accent3">
                <a:lumMod val="40000"/>
                <a:lumOff val="6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cxnSp>
          <p:nvCxnSpPr>
            <p:cNvPr id="34" name="Straight Arrow Connector 33"/>
            <p:cNvCxnSpPr/>
            <p:nvPr/>
          </p:nvCxnSpPr>
          <p:spPr>
            <a:xfrm>
              <a:off x="2889367" y="937669"/>
              <a:ext cx="0" cy="268573"/>
            </a:xfrm>
            <a:prstGeom prst="straightConnector1">
              <a:avLst/>
            </a:prstGeom>
            <a:ln w="12700">
              <a:solidFill>
                <a:schemeClr val="accent3"/>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505731" y="490050"/>
            <a:ext cx="1504669" cy="982662"/>
            <a:chOff x="2752457" y="1160911"/>
            <a:chExt cx="3547933" cy="2317066"/>
          </a:xfrm>
        </p:grpSpPr>
        <p:cxnSp>
          <p:nvCxnSpPr>
            <p:cNvPr id="35" name="Straight Arrow Connector 34"/>
            <p:cNvCxnSpPr/>
            <p:nvPr/>
          </p:nvCxnSpPr>
          <p:spPr>
            <a:xfrm>
              <a:off x="2752457" y="3146352"/>
              <a:ext cx="3547933" cy="0"/>
            </a:xfrm>
            <a:prstGeom prst="straightConnector1">
              <a:avLst/>
            </a:prstGeom>
            <a:ln w="127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3227290" y="1379868"/>
              <a:ext cx="2809597" cy="2098109"/>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Lst>
              <a:ahLst/>
              <a:cxnLst>
                <a:cxn ang="0">
                  <a:pos x="connsiteX0" y="connsiteY0"/>
                </a:cxn>
                <a:cxn ang="0">
                  <a:pos x="connsiteX1" y="connsiteY1"/>
                </a:cxn>
                <a:cxn ang="0">
                  <a:pos x="connsiteX2" y="connsiteY2"/>
                </a:cxn>
                <a:cxn ang="0">
                  <a:pos x="connsiteX3" y="connsiteY3"/>
                </a:cxn>
              </a:cxnLst>
              <a:rect l="l" t="t" r="r" b="b"/>
              <a:pathLst>
                <a:path w="5475111" h="4088623">
                  <a:moveTo>
                    <a:pt x="0" y="4088623"/>
                  </a:moveTo>
                  <a:cubicBezTo>
                    <a:pt x="252119" y="3180807"/>
                    <a:pt x="1149584" y="99882"/>
                    <a:pt x="1851376" y="2045"/>
                  </a:cubicBezTo>
                  <a:cubicBezTo>
                    <a:pt x="2553168" y="-95792"/>
                    <a:pt x="3798709" y="3349201"/>
                    <a:pt x="4210754" y="3501601"/>
                  </a:cubicBezTo>
                  <a:cubicBezTo>
                    <a:pt x="4622799" y="3654001"/>
                    <a:pt x="4352808" y="3070741"/>
                    <a:pt x="5475111" y="3016179"/>
                  </a:cubicBez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227291" y="1400176"/>
              <a:ext cx="2954422" cy="1743754"/>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Lst>
              <a:ahLst/>
              <a:cxnLst>
                <a:cxn ang="0">
                  <a:pos x="connsiteX0" y="connsiteY0"/>
                </a:cxn>
                <a:cxn ang="0">
                  <a:pos x="connsiteX1" y="connsiteY1"/>
                </a:cxn>
                <a:cxn ang="0">
                  <a:pos x="connsiteX2" y="connsiteY2"/>
                </a:cxn>
              </a:cxnLst>
              <a:rect l="l" t="t" r="r" b="b"/>
              <a:pathLst>
                <a:path w="5757333" h="3398085">
                  <a:moveTo>
                    <a:pt x="0" y="3398085"/>
                  </a:moveTo>
                  <a:cubicBezTo>
                    <a:pt x="365007" y="2896669"/>
                    <a:pt x="1027286" y="24588"/>
                    <a:pt x="1986842" y="129"/>
                  </a:cubicBezTo>
                  <a:cubicBezTo>
                    <a:pt x="2946398" y="-24330"/>
                    <a:pt x="2957688" y="3453119"/>
                    <a:pt x="5757333" y="3251330"/>
                  </a:cubicBez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2802" y="2654738"/>
              <a:ext cx="109728" cy="109728"/>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3657418" y="1950891"/>
              <a:ext cx="109728" cy="109728"/>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4009342" y="1403453"/>
              <a:ext cx="109728" cy="109728"/>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4479499" y="1638069"/>
              <a:ext cx="109728" cy="109728"/>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5010370" y="2631276"/>
              <a:ext cx="109728" cy="109728"/>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690756" y="2928456"/>
              <a:ext cx="109728" cy="109728"/>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p:cNvCxnSpPr/>
            <p:nvPr/>
          </p:nvCxnSpPr>
          <p:spPr>
            <a:xfrm flipV="1">
              <a:off x="3222317" y="1160911"/>
              <a:ext cx="0" cy="1989907"/>
            </a:xfrm>
            <a:prstGeom prst="straightConnector1">
              <a:avLst/>
            </a:prstGeom>
            <a:ln w="127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836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57200" y="1066800"/>
            <a:ext cx="4572000" cy="5334000"/>
          </a:xfrm>
        </p:spPr>
        <p:txBody>
          <a:bodyPr/>
          <a:lstStyle/>
          <a:p>
            <a:r>
              <a:rPr lang="en-US" dirty="0" smtClean="0"/>
              <a:t>Qualitative tradeoffs of model reduction methods</a:t>
            </a:r>
            <a:endParaRPr lang="en-US" dirty="0"/>
          </a:p>
        </p:txBody>
      </p:sp>
      <p:sp>
        <p:nvSpPr>
          <p:cNvPr id="2" name="Title 1"/>
          <p:cNvSpPr>
            <a:spLocks noGrp="1"/>
          </p:cNvSpPr>
          <p:nvPr>
            <p:ph type="title"/>
          </p:nvPr>
        </p:nvSpPr>
        <p:spPr/>
        <p:txBody>
          <a:bodyPr/>
          <a:lstStyle/>
          <a:p>
            <a:r>
              <a:rPr lang="en-US" dirty="0" smtClean="0"/>
              <a:t>Model reduction techniques</a:t>
            </a:r>
            <a:endParaRPr lang="en-US" dirty="0"/>
          </a:p>
        </p:txBody>
      </p:sp>
      <p:cxnSp>
        <p:nvCxnSpPr>
          <p:cNvPr id="6" name="Straight Arrow Connector 5"/>
          <p:cNvCxnSpPr/>
          <p:nvPr/>
        </p:nvCxnSpPr>
        <p:spPr>
          <a:xfrm flipV="1">
            <a:off x="233662" y="1447800"/>
            <a:ext cx="6172200" cy="3429000"/>
          </a:xfrm>
          <a:prstGeom prst="straightConnector1">
            <a:avLst/>
          </a:prstGeom>
          <a:ln w="76200">
            <a:solidFill>
              <a:schemeClr val="accent2"/>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9863630">
            <a:off x="-141220" y="3600623"/>
            <a:ext cx="3827124" cy="400110"/>
          </a:xfrm>
          <a:prstGeom prst="rect">
            <a:avLst/>
          </a:prstGeom>
          <a:noFill/>
        </p:spPr>
        <p:txBody>
          <a:bodyPr wrap="square" rtlCol="0">
            <a:spAutoFit/>
          </a:bodyPr>
          <a:lstStyle/>
          <a:p>
            <a:r>
              <a:rPr lang="en-US" sz="2000" b="1" dirty="0" smtClean="0">
                <a:solidFill>
                  <a:schemeClr val="accent2"/>
                </a:solidFill>
              </a:rPr>
              <a:t>CPU modeling cost</a:t>
            </a:r>
            <a:endParaRPr lang="en-US" sz="2000" b="1" dirty="0">
              <a:solidFill>
                <a:schemeClr val="accent2"/>
              </a:solidFill>
            </a:endParaRPr>
          </a:p>
        </p:txBody>
      </p:sp>
      <p:cxnSp>
        <p:nvCxnSpPr>
          <p:cNvPr id="8" name="Straight Arrow Connector 7"/>
          <p:cNvCxnSpPr/>
          <p:nvPr/>
        </p:nvCxnSpPr>
        <p:spPr>
          <a:xfrm flipV="1">
            <a:off x="842216" y="1828800"/>
            <a:ext cx="6172200" cy="3429000"/>
          </a:xfrm>
          <a:prstGeom prst="straightConnector1">
            <a:avLst/>
          </a:prstGeom>
          <a:ln w="76200">
            <a:solidFill>
              <a:schemeClr val="tx2"/>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9867850">
            <a:off x="659633" y="4459464"/>
            <a:ext cx="1752600" cy="400110"/>
          </a:xfrm>
          <a:prstGeom prst="rect">
            <a:avLst/>
          </a:prstGeom>
          <a:noFill/>
        </p:spPr>
        <p:txBody>
          <a:bodyPr wrap="square" rtlCol="0">
            <a:spAutoFit/>
          </a:bodyPr>
          <a:lstStyle/>
          <a:p>
            <a:r>
              <a:rPr lang="en-US" sz="2000" b="1" dirty="0" smtClean="0">
                <a:solidFill>
                  <a:schemeClr val="tx2"/>
                </a:solidFill>
              </a:rPr>
              <a:t>Efficacy</a:t>
            </a:r>
            <a:endParaRPr lang="en-US" sz="2000" b="1" dirty="0">
              <a:solidFill>
                <a:schemeClr val="tx2"/>
              </a:solidFill>
            </a:endParaRPr>
          </a:p>
        </p:txBody>
      </p:sp>
      <p:sp>
        <p:nvSpPr>
          <p:cNvPr id="10" name="TextBox 9"/>
          <p:cNvSpPr txBox="1"/>
          <p:nvPr/>
        </p:nvSpPr>
        <p:spPr>
          <a:xfrm>
            <a:off x="1484854" y="4965255"/>
            <a:ext cx="4687346" cy="400110"/>
          </a:xfrm>
          <a:prstGeom prst="rect">
            <a:avLst/>
          </a:prstGeom>
          <a:noFill/>
        </p:spPr>
        <p:txBody>
          <a:bodyPr wrap="square" rtlCol="0">
            <a:spAutoFit/>
          </a:bodyPr>
          <a:lstStyle/>
          <a:p>
            <a:r>
              <a:rPr lang="en-US" sz="2000" b="1" dirty="0" smtClean="0">
                <a:latin typeface="Calibri" pitchFamily="34" charset="0"/>
                <a:cs typeface="Calibri" pitchFamily="34" charset="0"/>
              </a:rPr>
              <a:t>Backward </a:t>
            </a:r>
            <a:r>
              <a:rPr lang="en-US" sz="2000" b="1" dirty="0">
                <a:latin typeface="Calibri" pitchFamily="34" charset="0"/>
                <a:cs typeface="Calibri" pitchFamily="34" charset="0"/>
              </a:rPr>
              <a:t>elimination </a:t>
            </a:r>
            <a:r>
              <a:rPr lang="en-US" dirty="0">
                <a:latin typeface="Calibri" pitchFamily="34" charset="0"/>
                <a:cs typeface="Calibri" pitchFamily="34" charset="0"/>
              </a:rPr>
              <a:t>[Oosterhof, 63] </a:t>
            </a:r>
            <a:endParaRPr lang="en-US" sz="2000" dirty="0">
              <a:latin typeface="Calibri" pitchFamily="34" charset="0"/>
              <a:cs typeface="Calibri" pitchFamily="34" charset="0"/>
            </a:endParaRPr>
          </a:p>
        </p:txBody>
      </p:sp>
      <p:sp>
        <p:nvSpPr>
          <p:cNvPr id="11" name="TextBox 10"/>
          <p:cNvSpPr txBox="1"/>
          <p:nvPr/>
        </p:nvSpPr>
        <p:spPr>
          <a:xfrm>
            <a:off x="1027654" y="5257800"/>
            <a:ext cx="3925346" cy="400110"/>
          </a:xfrm>
          <a:prstGeom prst="rect">
            <a:avLst/>
          </a:prstGeom>
          <a:noFill/>
        </p:spPr>
        <p:txBody>
          <a:bodyPr wrap="square" rtlCol="0">
            <a:spAutoFit/>
          </a:bodyPr>
          <a:lstStyle/>
          <a:p>
            <a:r>
              <a:rPr lang="en-US" sz="2000" b="1" dirty="0" smtClean="0">
                <a:latin typeface="Calibri" pitchFamily="34" charset="0"/>
                <a:cs typeface="Calibri" pitchFamily="34" charset="0"/>
              </a:rPr>
              <a:t>Forward </a:t>
            </a:r>
            <a:r>
              <a:rPr lang="en-US" sz="2000" b="1" dirty="0">
                <a:latin typeface="Calibri" pitchFamily="34" charset="0"/>
                <a:cs typeface="Calibri" pitchFamily="34" charset="0"/>
              </a:rPr>
              <a:t>selection </a:t>
            </a:r>
            <a:r>
              <a:rPr lang="en-US" dirty="0">
                <a:latin typeface="Calibri" pitchFamily="34" charset="0"/>
                <a:cs typeface="Calibri" pitchFamily="34" charset="0"/>
              </a:rPr>
              <a:t>[Hamaker, 62]</a:t>
            </a:r>
            <a:endParaRPr lang="en-US" sz="2000" dirty="0">
              <a:latin typeface="Calibri" pitchFamily="34" charset="0"/>
              <a:cs typeface="Calibri" pitchFamily="34" charset="0"/>
            </a:endParaRPr>
          </a:p>
        </p:txBody>
      </p:sp>
      <p:sp>
        <p:nvSpPr>
          <p:cNvPr id="12" name="TextBox 11"/>
          <p:cNvSpPr txBox="1"/>
          <p:nvPr/>
        </p:nvSpPr>
        <p:spPr>
          <a:xfrm>
            <a:off x="2170654" y="4566514"/>
            <a:ext cx="4235208" cy="400110"/>
          </a:xfrm>
          <a:prstGeom prst="rect">
            <a:avLst/>
          </a:prstGeom>
          <a:noFill/>
        </p:spPr>
        <p:txBody>
          <a:bodyPr wrap="square" rtlCol="0">
            <a:spAutoFit/>
          </a:bodyPr>
          <a:lstStyle/>
          <a:p>
            <a:r>
              <a:rPr lang="en-US" sz="2000" b="1" dirty="0" smtClean="0">
                <a:latin typeface="Calibri" pitchFamily="34" charset="0"/>
                <a:cs typeface="Calibri" pitchFamily="34" charset="0"/>
              </a:rPr>
              <a:t>Stepwise </a:t>
            </a:r>
            <a:r>
              <a:rPr lang="en-US" sz="2000" b="1" dirty="0">
                <a:latin typeface="Calibri" pitchFamily="34" charset="0"/>
                <a:cs typeface="Calibri" pitchFamily="34" charset="0"/>
              </a:rPr>
              <a:t>regression </a:t>
            </a:r>
            <a:r>
              <a:rPr lang="en-US" dirty="0">
                <a:latin typeface="Calibri" pitchFamily="34" charset="0"/>
                <a:cs typeface="Calibri" pitchFamily="34" charset="0"/>
              </a:rPr>
              <a:t>[Efroymson, 60</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13" name="TextBox 12"/>
          <p:cNvSpPr txBox="1"/>
          <p:nvPr/>
        </p:nvSpPr>
        <p:spPr>
          <a:xfrm>
            <a:off x="4076700" y="3524310"/>
            <a:ext cx="4914900" cy="954107"/>
          </a:xfrm>
          <a:prstGeom prst="rect">
            <a:avLst/>
          </a:prstGeom>
          <a:noFill/>
        </p:spPr>
        <p:txBody>
          <a:bodyPr wrap="square" rtlCol="0">
            <a:spAutoFit/>
          </a:bodyPr>
          <a:lstStyle/>
          <a:p>
            <a:r>
              <a:rPr lang="en-US" sz="2000" b="1" dirty="0" smtClean="0">
                <a:latin typeface="Calibri" pitchFamily="34" charset="0"/>
                <a:cs typeface="Calibri" pitchFamily="34" charset="0"/>
              </a:rPr>
              <a:t>Regularized regression techniques</a:t>
            </a:r>
          </a:p>
          <a:p>
            <a:pPr marL="403225" lvl="1" indent="-184150">
              <a:buFont typeface="Arial" pitchFamily="34" charset="0"/>
              <a:buChar char="•"/>
            </a:pPr>
            <a:r>
              <a:rPr lang="en-US" i="1" dirty="0" smtClean="0">
                <a:latin typeface="Calibri" pitchFamily="34" charset="0"/>
                <a:cs typeface="Calibri" pitchFamily="34" charset="0"/>
              </a:rPr>
              <a:t>Penalize the least squares objective using the magnitude of the </a:t>
            </a:r>
            <a:r>
              <a:rPr lang="en-US" i="1" dirty="0" err="1" smtClean="0">
                <a:latin typeface="Calibri" pitchFamily="34" charset="0"/>
                <a:cs typeface="Calibri" pitchFamily="34" charset="0"/>
              </a:rPr>
              <a:t>regressors</a:t>
            </a:r>
            <a:r>
              <a:rPr lang="en-US" i="1" dirty="0" smtClean="0">
                <a:latin typeface="Calibri" pitchFamily="34" charset="0"/>
                <a:cs typeface="Calibri" pitchFamily="34" charset="0"/>
              </a:rPr>
              <a:t> </a:t>
            </a:r>
            <a:r>
              <a:rPr lang="en-US" dirty="0">
                <a:latin typeface="Calibri" pitchFamily="34" charset="0"/>
                <a:cs typeface="Calibri" pitchFamily="34" charset="0"/>
              </a:rPr>
              <a:t>[</a:t>
            </a:r>
            <a:r>
              <a:rPr lang="en-US" dirty="0" err="1">
                <a:latin typeface="Calibri" pitchFamily="34" charset="0"/>
                <a:cs typeface="Calibri" pitchFamily="34" charset="0"/>
              </a:rPr>
              <a:t>Tibshirani</a:t>
            </a:r>
            <a:r>
              <a:rPr lang="en-US" dirty="0">
                <a:latin typeface="Calibri" pitchFamily="34" charset="0"/>
                <a:cs typeface="Calibri" pitchFamily="34" charset="0"/>
              </a:rPr>
              <a:t>, </a:t>
            </a:r>
            <a:r>
              <a:rPr lang="en-US" dirty="0" smtClean="0">
                <a:latin typeface="Calibri" pitchFamily="34" charset="0"/>
                <a:cs typeface="Calibri" pitchFamily="34" charset="0"/>
              </a:rPr>
              <a:t>95</a:t>
            </a:r>
            <a:r>
              <a:rPr lang="en-US" dirty="0">
                <a:latin typeface="Calibri" pitchFamily="34" charset="0"/>
                <a:cs typeface="Calibri" pitchFamily="34" charset="0"/>
              </a:rPr>
              <a:t>]</a:t>
            </a:r>
          </a:p>
        </p:txBody>
      </p:sp>
      <p:sp>
        <p:nvSpPr>
          <p:cNvPr id="14" name="TextBox 13"/>
          <p:cNvSpPr txBox="1"/>
          <p:nvPr/>
        </p:nvSpPr>
        <p:spPr>
          <a:xfrm>
            <a:off x="6286500" y="2305110"/>
            <a:ext cx="2933700" cy="1261884"/>
          </a:xfrm>
          <a:prstGeom prst="rect">
            <a:avLst/>
          </a:prstGeom>
          <a:noFill/>
        </p:spPr>
        <p:txBody>
          <a:bodyPr wrap="square" rtlCol="0">
            <a:spAutoFit/>
          </a:bodyPr>
          <a:lstStyle/>
          <a:p>
            <a:r>
              <a:rPr lang="en-US" sz="2000" b="1" dirty="0" smtClean="0">
                <a:latin typeface="Calibri" pitchFamily="34" charset="0"/>
                <a:cs typeface="Calibri" pitchFamily="34" charset="0"/>
              </a:rPr>
              <a:t>Best subset methods</a:t>
            </a:r>
          </a:p>
          <a:p>
            <a:pPr marL="403225" lvl="2" indent="-161925">
              <a:buFont typeface="Arial" pitchFamily="34" charset="0"/>
              <a:buChar char="•"/>
            </a:pPr>
            <a:r>
              <a:rPr lang="en-US" i="1" dirty="0" smtClean="0">
                <a:latin typeface="Calibri" pitchFamily="34" charset="0"/>
                <a:cs typeface="Calibri" pitchFamily="34" charset="0"/>
              </a:rPr>
              <a:t>Enumerate all possible subsets</a:t>
            </a:r>
            <a:endParaRPr lang="en-US" i="1" dirty="0">
              <a:latin typeface="Calibri" pitchFamily="34" charset="0"/>
              <a:cs typeface="Calibri" pitchFamily="34" charset="0"/>
            </a:endParaRPr>
          </a:p>
          <a:p>
            <a:endParaRPr lang="en-US" sz="2000" b="1" dirty="0">
              <a:latin typeface="Calibri" pitchFamily="34" charset="0"/>
              <a:cs typeface="Calibri" pitchFamily="34" charset="0"/>
            </a:endParaRPr>
          </a:p>
        </p:txBody>
      </p:sp>
    </p:spTree>
    <p:extLst>
      <p:ext uri="{BB962C8B-B14F-4D97-AF65-F5344CB8AC3E}">
        <p14:creationId xmlns:p14="http://schemas.microsoft.com/office/powerpoint/2010/main" val="268506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Model sizing</a:t>
            </a:r>
          </a:p>
        </p:txBody>
      </p:sp>
      <p:grpSp>
        <p:nvGrpSpPr>
          <p:cNvPr id="4" name="Group 3"/>
          <p:cNvGrpSpPr/>
          <p:nvPr/>
        </p:nvGrpSpPr>
        <p:grpSpPr>
          <a:xfrm>
            <a:off x="3634832" y="3114435"/>
            <a:ext cx="2341832" cy="1241296"/>
            <a:chOff x="3634832" y="3114435"/>
            <a:chExt cx="2341832" cy="1241296"/>
          </a:xfrm>
        </p:grpSpPr>
        <p:cxnSp>
          <p:nvCxnSpPr>
            <p:cNvPr id="5" name="Straight Connector 4"/>
            <p:cNvCxnSpPr/>
            <p:nvPr/>
          </p:nvCxnSpPr>
          <p:spPr>
            <a:xfrm>
              <a:off x="3634832" y="3114435"/>
              <a:ext cx="569522" cy="297012"/>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66541" y="3429923"/>
              <a:ext cx="504142" cy="32593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91583" y="3750648"/>
              <a:ext cx="554556" cy="503628"/>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394960" y="3861463"/>
              <a:ext cx="548640" cy="36576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4178467" y="3352800"/>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10" name="Oval 9"/>
            <p:cNvSpPr>
              <a:spLocks noChangeAspect="1"/>
            </p:cNvSpPr>
            <p:nvPr/>
          </p:nvSpPr>
          <p:spPr>
            <a:xfrm>
              <a:off x="4738242" y="3691128"/>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11" name="Oval 10"/>
            <p:cNvSpPr>
              <a:spLocks noChangeAspect="1"/>
            </p:cNvSpPr>
            <p:nvPr/>
          </p:nvSpPr>
          <p:spPr>
            <a:xfrm>
              <a:off x="5252158" y="4145141"/>
              <a:ext cx="210590" cy="21059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12" name="Oval 11"/>
            <p:cNvSpPr>
              <a:spLocks noChangeAspect="1"/>
            </p:cNvSpPr>
            <p:nvPr/>
          </p:nvSpPr>
          <p:spPr>
            <a:xfrm>
              <a:off x="5857792" y="3810000"/>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grpSp>
      <p:sp>
        <p:nvSpPr>
          <p:cNvPr id="13" name="TextBox 14"/>
          <p:cNvSpPr txBox="1"/>
          <p:nvPr/>
        </p:nvSpPr>
        <p:spPr>
          <a:xfrm>
            <a:off x="2173234" y="5269468"/>
            <a:ext cx="5294366"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b="1" dirty="0" smtClean="0">
                <a:latin typeface="+mj-lt"/>
                <a:cs typeface="Times New Roman" pitchFamily="18" charset="0"/>
              </a:rPr>
              <a:t>Complexity = number of terms allowed in the model</a:t>
            </a:r>
            <a:endParaRPr lang="en-US" b="1" dirty="0">
              <a:latin typeface="+mj-lt"/>
              <a:cs typeface="Times New Roman" pitchFamily="18" charset="0"/>
            </a:endParaRPr>
          </a:p>
        </p:txBody>
      </p:sp>
      <p:sp>
        <p:nvSpPr>
          <p:cNvPr id="14" name="TextBox 14"/>
          <p:cNvSpPr txBox="1"/>
          <p:nvPr/>
        </p:nvSpPr>
        <p:spPr>
          <a:xfrm>
            <a:off x="601434" y="1953048"/>
            <a:ext cx="2144436"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b="1" dirty="0" smtClean="0">
                <a:latin typeface="+mj-lt"/>
                <a:cs typeface="Times New Roman" pitchFamily="18" charset="0"/>
              </a:rPr>
              <a:t>Goodness-of-fit measure</a:t>
            </a:r>
            <a:endParaRPr lang="en-US" b="1" dirty="0">
              <a:latin typeface="+mj-lt"/>
              <a:cs typeface="Times New Roman" pitchFamily="18" charset="0"/>
            </a:endParaRPr>
          </a:p>
        </p:txBody>
      </p:sp>
      <p:cxnSp>
        <p:nvCxnSpPr>
          <p:cNvPr id="15" name="Straight Arrow Connector 14"/>
          <p:cNvCxnSpPr/>
          <p:nvPr/>
        </p:nvCxnSpPr>
        <p:spPr>
          <a:xfrm rot="5400000" flipH="1" flipV="1">
            <a:off x="946964" y="3414159"/>
            <a:ext cx="3227070" cy="1921"/>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9053" y="5033320"/>
            <a:ext cx="4623272" cy="1921"/>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18353"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8128"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37903"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97678"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57453"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77000"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17228"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139567" y="2524626"/>
            <a:ext cx="538561" cy="635007"/>
            <a:chOff x="3139567" y="2524626"/>
            <a:chExt cx="538561" cy="635007"/>
          </a:xfrm>
        </p:grpSpPr>
        <p:cxnSp>
          <p:nvCxnSpPr>
            <p:cNvPr id="25" name="Straight Connector 24"/>
            <p:cNvCxnSpPr>
              <a:endCxn id="26" idx="1"/>
            </p:cNvCxnSpPr>
            <p:nvPr/>
          </p:nvCxnSpPr>
          <p:spPr>
            <a:xfrm>
              <a:off x="3139567" y="2524626"/>
              <a:ext cx="457911" cy="55895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3559256" y="3040761"/>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grpSp>
      <p:sp>
        <p:nvSpPr>
          <p:cNvPr id="27" name="Rectangular Callout 26"/>
          <p:cNvSpPr/>
          <p:nvPr/>
        </p:nvSpPr>
        <p:spPr>
          <a:xfrm>
            <a:off x="5638800" y="2056809"/>
            <a:ext cx="3024547" cy="1340493"/>
          </a:xfrm>
          <a:prstGeom prst="wedgeRectCallout">
            <a:avLst>
              <a:gd name="adj1" fmla="val -39328"/>
              <a:gd name="adj2" fmla="val 80974"/>
            </a:avLst>
          </a:prstGeom>
          <a:solidFill>
            <a:schemeClr val="accent4">
              <a:lumMod val="20000"/>
              <a:lumOff val="80000"/>
            </a:schemeClr>
          </a:solidFill>
          <a:ln>
            <a:solidFill>
              <a:schemeClr val="tx1">
                <a:lumMod val="50000"/>
                <a:lumOff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6</a:t>
            </a:r>
            <a:r>
              <a:rPr lang="en-US" b="1" baseline="30000" dirty="0" smtClean="0"/>
              <a:t>th</a:t>
            </a:r>
            <a:r>
              <a:rPr lang="en-US" b="1" dirty="0" smtClean="0"/>
              <a:t> term was not worth the added complexity</a:t>
            </a:r>
          </a:p>
          <a:p>
            <a:pPr algn="ctr"/>
            <a:endParaRPr lang="en-US" sz="1050" b="1" dirty="0"/>
          </a:p>
          <a:p>
            <a:pPr algn="ctr"/>
            <a:r>
              <a:rPr lang="en-US" b="1" dirty="0" smtClean="0"/>
              <a:t>Final model includes 5 terms</a:t>
            </a:r>
            <a:endParaRPr lang="en-US" b="1" dirty="0"/>
          </a:p>
        </p:txBody>
      </p:sp>
      <p:sp>
        <p:nvSpPr>
          <p:cNvPr id="28" name="Rectangular Callout 27"/>
          <p:cNvSpPr/>
          <p:nvPr/>
        </p:nvSpPr>
        <p:spPr>
          <a:xfrm>
            <a:off x="152400" y="3114434"/>
            <a:ext cx="1876866" cy="1457565"/>
          </a:xfrm>
          <a:prstGeom prst="wedgeRectCallout">
            <a:avLst>
              <a:gd name="adj1" fmla="val 42139"/>
              <a:gd name="adj2" fmla="val -88239"/>
            </a:avLst>
          </a:prstGeom>
          <a:solidFill>
            <a:schemeClr val="accent4">
              <a:lumMod val="20000"/>
              <a:lumOff val="80000"/>
            </a:schemeClr>
          </a:solidFill>
          <a:ln>
            <a:solidFill>
              <a:schemeClr val="tx1">
                <a:lumMod val="50000"/>
                <a:lumOff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mj-lt"/>
              </a:rPr>
              <a:t>Some measure of error that is sensitive to </a:t>
            </a:r>
            <a:r>
              <a:rPr lang="en-US" b="1" dirty="0" err="1" smtClean="0">
                <a:latin typeface="+mj-lt"/>
              </a:rPr>
              <a:t>overfitting</a:t>
            </a:r>
            <a:endParaRPr lang="en-US" b="1" dirty="0" smtClean="0">
              <a:latin typeface="+mj-lt"/>
            </a:endParaRPr>
          </a:p>
          <a:p>
            <a:pPr algn="ctr"/>
            <a:r>
              <a:rPr lang="en-US" b="1" dirty="0" smtClean="0">
                <a:latin typeface="+mj-lt"/>
              </a:rPr>
              <a:t>(</a:t>
            </a:r>
            <a:r>
              <a:rPr lang="en-US" b="1" dirty="0" err="1" smtClean="0">
                <a:latin typeface="+mj-lt"/>
              </a:rPr>
              <a:t>AICc</a:t>
            </a:r>
            <a:r>
              <a:rPr lang="en-US" b="1" dirty="0" smtClean="0">
                <a:latin typeface="+mj-lt"/>
              </a:rPr>
              <a:t>, BIC, </a:t>
            </a:r>
            <a:r>
              <a:rPr lang="en-US" b="1" dirty="0" err="1" smtClean="0">
                <a:latin typeface="+mj-lt"/>
              </a:rPr>
              <a:t>Cp</a:t>
            </a:r>
            <a:r>
              <a:rPr lang="en-US" b="1" dirty="0" smtClean="0">
                <a:latin typeface="+mj-lt"/>
              </a:rPr>
              <a:t>)</a:t>
            </a:r>
            <a:endParaRPr lang="en-US" b="1" dirty="0">
              <a:latin typeface="+mj-lt"/>
            </a:endParaRPr>
          </a:p>
        </p:txBody>
      </p:sp>
      <p:sp>
        <p:nvSpPr>
          <p:cNvPr id="29" name="Rectangular Callout 28"/>
          <p:cNvSpPr/>
          <p:nvPr/>
        </p:nvSpPr>
        <p:spPr>
          <a:xfrm>
            <a:off x="3246758" y="1066800"/>
            <a:ext cx="1706242" cy="1017426"/>
          </a:xfrm>
          <a:prstGeom prst="wedgeRectCallout">
            <a:avLst>
              <a:gd name="adj1" fmla="val -50691"/>
              <a:gd name="adj2" fmla="val 80097"/>
            </a:avLst>
          </a:prstGeom>
          <a:solidFill>
            <a:schemeClr val="accent4">
              <a:lumMod val="20000"/>
              <a:lumOff val="80000"/>
            </a:schemeClr>
          </a:solidFill>
          <a:ln>
            <a:solidFill>
              <a:schemeClr val="tx1">
                <a:lumMod val="50000"/>
                <a:lumOff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Solve for the best one-term model</a:t>
            </a:r>
            <a:endParaRPr lang="en-US" b="1" dirty="0"/>
          </a:p>
        </p:txBody>
      </p:sp>
      <p:sp>
        <p:nvSpPr>
          <p:cNvPr id="30" name="Rectangular Callout 29"/>
          <p:cNvSpPr/>
          <p:nvPr/>
        </p:nvSpPr>
        <p:spPr>
          <a:xfrm>
            <a:off x="3713987" y="1676400"/>
            <a:ext cx="1706242" cy="1017426"/>
          </a:xfrm>
          <a:prstGeom prst="wedgeRectCallout">
            <a:avLst>
              <a:gd name="adj1" fmla="val -50691"/>
              <a:gd name="adj2" fmla="val 80097"/>
            </a:avLst>
          </a:prstGeom>
          <a:solidFill>
            <a:schemeClr val="accent4">
              <a:lumMod val="20000"/>
              <a:lumOff val="80000"/>
            </a:schemeClr>
          </a:solidFill>
          <a:ln>
            <a:solidFill>
              <a:schemeClr val="tx1">
                <a:lumMod val="50000"/>
                <a:lumOff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mj-lt"/>
              </a:rPr>
              <a:t>Solve for the best two-term model</a:t>
            </a:r>
            <a:endParaRPr lang="en-US" b="1" dirty="0">
              <a:latin typeface="+mj-lt"/>
            </a:endParaRPr>
          </a:p>
        </p:txBody>
      </p:sp>
      <p:sp>
        <p:nvSpPr>
          <p:cNvPr id="31" name="Oval 30"/>
          <p:cNvSpPr>
            <a:spLocks noChangeAspect="1"/>
          </p:cNvSpPr>
          <p:nvPr/>
        </p:nvSpPr>
        <p:spPr>
          <a:xfrm>
            <a:off x="3058917" y="2431161"/>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Tree>
    <p:extLst>
      <p:ext uri="{BB962C8B-B14F-4D97-AF65-F5344CB8AC3E}">
        <p14:creationId xmlns:p14="http://schemas.microsoft.com/office/powerpoint/2010/main" val="27119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function selection</a:t>
            </a:r>
            <a:endParaRPr lang="en-US" dirty="0"/>
          </a:p>
        </p:txBody>
      </p:sp>
      <p:pic>
        <p:nvPicPr>
          <p:cNvPr id="7" name="Picture 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074420" y="1077916"/>
            <a:ext cx="6995160" cy="3439287"/>
          </a:xfrm>
          <a:prstGeom prst="rect">
            <a:avLst/>
          </a:prstGeom>
        </p:spPr>
      </p:pic>
      <p:grpSp>
        <p:nvGrpSpPr>
          <p:cNvPr id="6" name="Group 5"/>
          <p:cNvGrpSpPr/>
          <p:nvPr/>
        </p:nvGrpSpPr>
        <p:grpSpPr>
          <a:xfrm>
            <a:off x="1074420" y="899160"/>
            <a:ext cx="7688580" cy="3618044"/>
            <a:chOff x="1074420" y="899160"/>
            <a:chExt cx="7688580" cy="3618044"/>
          </a:xfrm>
        </p:grpSpPr>
        <p:pic>
          <p:nvPicPr>
            <p:cNvPr id="8" name="Picture 7"/>
            <p:cNvPicPr>
              <a:picLocks noChangeAspect="1"/>
            </p:cNvPicPr>
            <p:nvPr>
              <p:custDataLst>
                <p:tags r:id="rId12"/>
              </p:custDataLst>
            </p:nvPr>
          </p:nvPicPr>
          <p:blipFill>
            <a:blip r:embed="rId15" cstate="print">
              <a:extLst>
                <a:ext uri="{28A0092B-C50C-407E-A947-70E740481C1C}">
                  <a14:useLocalDpi xmlns:a14="http://schemas.microsoft.com/office/drawing/2010/main" val="0"/>
                </a:ext>
              </a:extLst>
            </a:blip>
            <a:stretch>
              <a:fillRect/>
            </a:stretch>
          </p:blipFill>
          <p:spPr>
            <a:xfrm>
              <a:off x="1074420" y="1077917"/>
              <a:ext cx="6995160" cy="3439287"/>
            </a:xfrm>
            <a:prstGeom prst="rect">
              <a:avLst/>
            </a:prstGeom>
          </p:spPr>
        </p:pic>
        <p:sp>
          <p:nvSpPr>
            <p:cNvPr id="9" name="Oval 8"/>
            <p:cNvSpPr/>
            <p:nvPr/>
          </p:nvSpPr>
          <p:spPr>
            <a:xfrm>
              <a:off x="1524000" y="899160"/>
              <a:ext cx="3505200" cy="117348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7800" y="1077917"/>
              <a:ext cx="3505200" cy="830997"/>
            </a:xfrm>
            <a:prstGeom prst="rect">
              <a:avLst/>
            </a:prstGeom>
            <a:noFill/>
          </p:spPr>
          <p:txBody>
            <a:bodyPr wrap="square" rtlCol="0">
              <a:spAutoFit/>
            </a:bodyPr>
            <a:lstStyle/>
            <a:p>
              <a:pPr algn="ctr"/>
              <a:r>
                <a:rPr lang="en-US" sz="2400" b="1" dirty="0" smtClean="0">
                  <a:solidFill>
                    <a:schemeClr val="accent3"/>
                  </a:solidFill>
                </a:rPr>
                <a:t>Find the model with the least error</a:t>
              </a:r>
              <a:endParaRPr lang="en-US" sz="2400" b="1" dirty="0">
                <a:solidFill>
                  <a:schemeClr val="accent3"/>
                </a:solidFill>
              </a:endParaRPr>
            </a:p>
          </p:txBody>
        </p:sp>
      </p:grpSp>
      <p:grpSp>
        <p:nvGrpSpPr>
          <p:cNvPr id="11" name="Group 10"/>
          <p:cNvGrpSpPr/>
          <p:nvPr/>
        </p:nvGrpSpPr>
        <p:grpSpPr>
          <a:xfrm>
            <a:off x="1074420" y="1077915"/>
            <a:ext cx="7604627" cy="5269332"/>
            <a:chOff x="1074420" y="1077915"/>
            <a:chExt cx="7604627" cy="5269332"/>
          </a:xfrm>
        </p:grpSpPr>
        <p:pic>
          <p:nvPicPr>
            <p:cNvPr id="12" name="Picture 11"/>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1074420" y="1077915"/>
              <a:ext cx="6995160" cy="3439287"/>
            </a:xfrm>
            <a:prstGeom prst="rect">
              <a:avLst/>
            </a:prstGeom>
          </p:spPr>
        </p:pic>
        <p:sp>
          <p:nvSpPr>
            <p:cNvPr id="13" name="Oval 12"/>
            <p:cNvSpPr/>
            <p:nvPr/>
          </p:nvSpPr>
          <p:spPr>
            <a:xfrm>
              <a:off x="1524000" y="1752600"/>
              <a:ext cx="1600200" cy="96875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245592" y="3424867"/>
              <a:ext cx="4433455" cy="2922380"/>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solidFill>
                    <a:schemeClr val="tx1"/>
                  </a:solidFill>
                </a:rPr>
                <a:t>We will solve this model for increasing </a:t>
              </a:r>
              <a:r>
                <a:rPr lang="en-US" b="1" i="1" dirty="0" smtClean="0">
                  <a:solidFill>
                    <a:schemeClr val="tx1"/>
                  </a:solidFill>
                  <a:latin typeface="Times New Roman" pitchFamily="18" charset="0"/>
                  <a:cs typeface="Times New Roman" pitchFamily="18" charset="0"/>
                </a:rPr>
                <a:t>T </a:t>
              </a:r>
              <a:r>
                <a:rPr lang="en-US" b="1" dirty="0" smtClean="0">
                  <a:solidFill>
                    <a:schemeClr val="tx1"/>
                  </a:solidFill>
                </a:rPr>
                <a:t>until we determine a model size</a:t>
              </a:r>
              <a:endParaRPr lang="en-US" b="1" dirty="0">
                <a:solidFill>
                  <a:schemeClr val="tx1"/>
                </a:solidFill>
              </a:endParaRPr>
            </a:p>
          </p:txBody>
        </p:sp>
        <p:pic>
          <p:nvPicPr>
            <p:cNvPr id="15" name="Picture 14"/>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7351011" y="5257800"/>
              <a:ext cx="156020" cy="156020"/>
            </a:xfrm>
            <a:prstGeom prst="rect">
              <a:avLst/>
            </a:prstGeom>
          </p:spPr>
        </p:pic>
        <p:cxnSp>
          <p:nvCxnSpPr>
            <p:cNvPr id="16" name="Straight Connector 15"/>
            <p:cNvCxnSpPr>
              <a:stCxn id="13" idx="7"/>
            </p:cNvCxnSpPr>
            <p:nvPr/>
          </p:nvCxnSpPr>
          <p:spPr>
            <a:xfrm>
              <a:off x="2889856" y="1894471"/>
              <a:ext cx="5415944" cy="153452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3"/>
            </p:cNvCxnSpPr>
            <p:nvPr/>
          </p:nvCxnSpPr>
          <p:spPr>
            <a:xfrm>
              <a:off x="1758344" y="2579487"/>
              <a:ext cx="2661256" cy="366891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444279" y="3643123"/>
              <a:ext cx="2156790" cy="1540045"/>
              <a:chOff x="2549053" y="1801585"/>
              <a:chExt cx="4623272" cy="3301222"/>
            </a:xfrm>
          </p:grpSpPr>
          <p:cxnSp>
            <p:nvCxnSpPr>
              <p:cNvPr id="19" name="Straight Arrow Connector 18"/>
              <p:cNvCxnSpPr/>
              <p:nvPr/>
            </p:nvCxnSpPr>
            <p:spPr>
              <a:xfrm rot="5400000" flipH="1" flipV="1">
                <a:off x="946964" y="3414159"/>
                <a:ext cx="3227070" cy="1921"/>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49053" y="5033320"/>
                <a:ext cx="4623272" cy="1921"/>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8353"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78128"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37903"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7678"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7453"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77000"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17228" y="4965753"/>
                <a:ext cx="0" cy="1370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34" idx="1"/>
              </p:cNvCxnSpPr>
              <p:nvPr/>
            </p:nvCxnSpPr>
            <p:spPr>
              <a:xfrm>
                <a:off x="3139567" y="2524626"/>
                <a:ext cx="457911" cy="55895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4832" y="3114435"/>
                <a:ext cx="569522" cy="297012"/>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66541" y="3429923"/>
                <a:ext cx="504142" cy="32593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91583" y="3750648"/>
                <a:ext cx="554556" cy="503628"/>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394960" y="3861463"/>
                <a:ext cx="548640" cy="36576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33" name="Oval 32"/>
              <p:cNvSpPr>
                <a:spLocks noChangeAspect="1"/>
              </p:cNvSpPr>
              <p:nvPr/>
            </p:nvSpPr>
            <p:spPr>
              <a:xfrm>
                <a:off x="3058917" y="2431161"/>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34" name="Oval 33"/>
              <p:cNvSpPr>
                <a:spLocks noChangeAspect="1"/>
              </p:cNvSpPr>
              <p:nvPr/>
            </p:nvSpPr>
            <p:spPr>
              <a:xfrm>
                <a:off x="3559256" y="3040761"/>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35" name="Oval 34"/>
              <p:cNvSpPr>
                <a:spLocks noChangeAspect="1"/>
              </p:cNvSpPr>
              <p:nvPr/>
            </p:nvSpPr>
            <p:spPr>
              <a:xfrm>
                <a:off x="4178467" y="3352800"/>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36" name="Oval 35"/>
              <p:cNvSpPr>
                <a:spLocks noChangeAspect="1"/>
              </p:cNvSpPr>
              <p:nvPr/>
            </p:nvSpPr>
            <p:spPr>
              <a:xfrm>
                <a:off x="4738242" y="3691128"/>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37" name="Oval 36"/>
              <p:cNvSpPr>
                <a:spLocks noChangeAspect="1"/>
              </p:cNvSpPr>
              <p:nvPr/>
            </p:nvSpPr>
            <p:spPr>
              <a:xfrm>
                <a:off x="5252158" y="4145140"/>
                <a:ext cx="210591" cy="21059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sp>
            <p:nvSpPr>
              <p:cNvPr id="38" name="Oval 37"/>
              <p:cNvSpPr>
                <a:spLocks noChangeAspect="1"/>
              </p:cNvSpPr>
              <p:nvPr/>
            </p:nvSpPr>
            <p:spPr>
              <a:xfrm>
                <a:off x="5857792" y="3810000"/>
                <a:ext cx="118872" cy="118872"/>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mj-lt"/>
                </a:endParaRPr>
              </a:p>
            </p:txBody>
          </p:sp>
        </p:grpSp>
      </p:grpSp>
      <p:grpSp>
        <p:nvGrpSpPr>
          <p:cNvPr id="3" name="Group 2"/>
          <p:cNvGrpSpPr/>
          <p:nvPr/>
        </p:nvGrpSpPr>
        <p:grpSpPr>
          <a:xfrm>
            <a:off x="508052" y="1077917"/>
            <a:ext cx="8152141" cy="5475283"/>
            <a:chOff x="508052" y="1077917"/>
            <a:chExt cx="8152141" cy="5475283"/>
          </a:xfrm>
        </p:grpSpPr>
        <p:pic>
          <p:nvPicPr>
            <p:cNvPr id="39" name="Picture 38"/>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1074420" y="1077917"/>
              <a:ext cx="6995160" cy="3439287"/>
            </a:xfrm>
            <a:prstGeom prst="rect">
              <a:avLst/>
            </a:prstGeom>
          </p:spPr>
        </p:pic>
        <p:grpSp>
          <p:nvGrpSpPr>
            <p:cNvPr id="40" name="Group 39"/>
            <p:cNvGrpSpPr/>
            <p:nvPr/>
          </p:nvGrpSpPr>
          <p:grpSpPr>
            <a:xfrm>
              <a:off x="983790" y="4887447"/>
              <a:ext cx="7192294" cy="1507469"/>
              <a:chOff x="228600" y="4729162"/>
              <a:chExt cx="8702675" cy="1824038"/>
            </a:xfrm>
          </p:grpSpPr>
          <p:pic>
            <p:nvPicPr>
              <p:cNvPr id="41" name="Picture 46" descr="addin_tmp.png"/>
              <p:cNvPicPr>
                <a:picLocks noChangeAspect="1"/>
              </p:cNvPicPr>
              <p:nvPr>
                <p:custDataLst>
                  <p:tags r:id="rId3"/>
                </p:custDataLst>
              </p:nvPr>
            </p:nvPicPr>
            <p:blipFill>
              <a:blip r:embed="rId19" cstate="print">
                <a:grayscl/>
                <a:extLst>
                  <a:ext uri="{28A0092B-C50C-407E-A947-70E740481C1C}">
                    <a14:useLocalDpi xmlns:a14="http://schemas.microsoft.com/office/drawing/2010/main" val="0"/>
                  </a:ext>
                </a:extLst>
              </a:blip>
              <a:srcRect/>
              <a:stretch>
                <a:fillRect/>
              </a:stretch>
            </p:blipFill>
            <p:spPr bwMode="auto">
              <a:xfrm>
                <a:off x="622300" y="4849812"/>
                <a:ext cx="37496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7" descr="addin_tmp.png"/>
              <p:cNvPicPr>
                <a:picLocks noChangeAspect="1"/>
              </p:cNvPicPr>
              <p:nvPr>
                <p:custDataLst>
                  <p:tags r:id="rId4"/>
                </p:custDataLst>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228600" y="4729162"/>
                <a:ext cx="3206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0" descr="addin_tmp.png"/>
              <p:cNvPicPr>
                <a:picLocks noChangeAspect="1"/>
              </p:cNvPicPr>
              <p:nvPr>
                <p:custDataLst>
                  <p:tags r:id="rId5"/>
                </p:custDataLst>
              </p:nvPr>
            </p:nvPicPr>
            <p:blipFill>
              <a:blip r:embed="rId21" cstate="print">
                <a:grayscl/>
                <a:extLst>
                  <a:ext uri="{28A0092B-C50C-407E-A947-70E740481C1C}">
                    <a14:useLocalDpi xmlns:a14="http://schemas.microsoft.com/office/drawing/2010/main" val="0"/>
                  </a:ext>
                </a:extLst>
              </a:blip>
              <a:srcRect/>
              <a:stretch>
                <a:fillRect/>
              </a:stretch>
            </p:blipFill>
            <p:spPr bwMode="auto">
              <a:xfrm>
                <a:off x="5662613" y="4849812"/>
                <a:ext cx="287496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9" descr="addin_tmp.png"/>
              <p:cNvPicPr>
                <a:picLocks noChangeAspect="1"/>
              </p:cNvPicPr>
              <p:nvPr>
                <p:custDataLst>
                  <p:tags r:id="rId6"/>
                </p:custDataLst>
              </p:nvPr>
            </p:nvPicPr>
            <p:blipFill>
              <a:blip r:embed="rId22" cstate="print">
                <a:grayscl/>
                <a:extLst>
                  <a:ext uri="{28A0092B-C50C-407E-A947-70E740481C1C}">
                    <a14:useLocalDpi xmlns:a14="http://schemas.microsoft.com/office/drawing/2010/main" val="0"/>
                  </a:ext>
                </a:extLst>
              </a:blip>
              <a:srcRect/>
              <a:stretch>
                <a:fillRect/>
              </a:stretch>
            </p:blipFill>
            <p:spPr bwMode="auto">
              <a:xfrm>
                <a:off x="4838700" y="5443537"/>
                <a:ext cx="3571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8" descr="addin_tmp.png"/>
              <p:cNvPicPr>
                <a:picLocks noChangeAspect="1"/>
              </p:cNvPicPr>
              <p:nvPr>
                <p:custDataLst>
                  <p:tags r:id="rId7"/>
                </p:custDataLst>
              </p:nvPr>
            </p:nvPicPr>
            <p:blipFill>
              <a:blip r:embed="rId23" cstate="print">
                <a:grayscl/>
                <a:extLst>
                  <a:ext uri="{28A0092B-C50C-407E-A947-70E740481C1C}">
                    <a14:useLocalDpi xmlns:a14="http://schemas.microsoft.com/office/drawing/2010/main" val="0"/>
                  </a:ext>
                </a:extLst>
              </a:blip>
              <a:srcRect/>
              <a:stretch>
                <a:fillRect/>
              </a:stretch>
            </p:blipFill>
            <p:spPr bwMode="auto">
              <a:xfrm>
                <a:off x="4445000" y="4729162"/>
                <a:ext cx="3206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1" descr="addin_tmp.png"/>
              <p:cNvPicPr>
                <a:picLocks noChangeAspect="1"/>
              </p:cNvPicPr>
              <p:nvPr>
                <p:custDataLst>
                  <p:tags r:id="rId8"/>
                </p:custDataLst>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5268913" y="4729162"/>
                <a:ext cx="31908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2" descr="addin_tmp.png"/>
              <p:cNvPicPr>
                <a:picLocks noChangeAspect="1"/>
              </p:cNvPicPr>
              <p:nvPr>
                <p:custDataLst>
                  <p:tags r:id="rId9"/>
                </p:custDataLst>
              </p:nvPr>
            </p:nvPicPr>
            <p:blipFill>
              <a:blip r:embed="rId23" cstate="print">
                <a:grayscl/>
                <a:extLst>
                  <a:ext uri="{28A0092B-C50C-407E-A947-70E740481C1C}">
                    <a14:useLocalDpi xmlns:a14="http://schemas.microsoft.com/office/drawing/2010/main" val="0"/>
                  </a:ext>
                </a:extLst>
              </a:blip>
              <a:srcRect/>
              <a:stretch>
                <a:fillRect/>
              </a:stretch>
            </p:blipFill>
            <p:spPr bwMode="auto">
              <a:xfrm>
                <a:off x="8610600" y="4729162"/>
                <a:ext cx="3206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ounded Rectangle 47"/>
            <p:cNvSpPr/>
            <p:nvPr/>
          </p:nvSpPr>
          <p:spPr>
            <a:xfrm>
              <a:off x="508052" y="4669604"/>
              <a:ext cx="8152141" cy="188359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b="1" dirty="0">
                <a:solidFill>
                  <a:schemeClr val="tx1"/>
                </a:solidFill>
              </a:endParaRPr>
            </a:p>
          </p:txBody>
        </p:sp>
      </p:grpSp>
    </p:spTree>
    <p:extLst>
      <p:ext uri="{BB962C8B-B14F-4D97-AF65-F5344CB8AC3E}">
        <p14:creationId xmlns:p14="http://schemas.microsoft.com/office/powerpoint/2010/main" val="3993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ALAMO</a:t>
            </a:r>
            <a:endParaRPr lang="en-US" dirty="0"/>
          </a:p>
        </p:txBody>
      </p:sp>
      <p:sp>
        <p:nvSpPr>
          <p:cNvPr id="21" name="TextBox 20"/>
          <p:cNvSpPr txBox="1"/>
          <p:nvPr/>
        </p:nvSpPr>
        <p:spPr>
          <a:xfrm>
            <a:off x="0" y="990600"/>
            <a:ext cx="9144000" cy="461665"/>
          </a:xfrm>
          <a:prstGeom prst="rect">
            <a:avLst/>
          </a:prstGeom>
          <a:noFill/>
        </p:spPr>
        <p:txBody>
          <a:bodyPr wrap="square" rtlCol="0">
            <a:spAutoFit/>
          </a:bodyPr>
          <a:lstStyle/>
          <a:p>
            <a:pPr algn="ctr"/>
            <a:r>
              <a:rPr lang="en-US" sz="2400" b="1" dirty="0" smtClean="0">
                <a:solidFill>
                  <a:schemeClr val="accent3"/>
                </a:solidFill>
              </a:rPr>
              <a:t>A</a:t>
            </a:r>
            <a:r>
              <a:rPr lang="en-US" sz="2400" b="1" dirty="0" smtClean="0"/>
              <a:t>utomated </a:t>
            </a:r>
            <a:r>
              <a:rPr lang="en-US" sz="2400" b="1" dirty="0" smtClean="0">
                <a:solidFill>
                  <a:schemeClr val="accent3"/>
                </a:solidFill>
              </a:rPr>
              <a:t>L</a:t>
            </a:r>
            <a:r>
              <a:rPr lang="en-US" sz="2400" b="1" dirty="0" smtClean="0"/>
              <a:t>earning of </a:t>
            </a:r>
            <a:r>
              <a:rPr lang="en-US" sz="2400" b="1" dirty="0" smtClean="0">
                <a:solidFill>
                  <a:schemeClr val="accent3"/>
                </a:solidFill>
              </a:rPr>
              <a:t>A</a:t>
            </a:r>
            <a:r>
              <a:rPr lang="en-US" sz="2400" b="1" dirty="0" smtClean="0"/>
              <a:t>lgebraic </a:t>
            </a:r>
            <a:r>
              <a:rPr lang="en-US" sz="2400" b="1" dirty="0" smtClean="0">
                <a:solidFill>
                  <a:schemeClr val="accent3"/>
                </a:solidFill>
              </a:rPr>
              <a:t>M</a:t>
            </a:r>
            <a:r>
              <a:rPr lang="en-US" sz="2400" b="1" dirty="0" smtClean="0"/>
              <a:t>odels for </a:t>
            </a:r>
            <a:r>
              <a:rPr lang="en-US" sz="2400" b="1" dirty="0" smtClean="0">
                <a:solidFill>
                  <a:schemeClr val="accent3"/>
                </a:solidFill>
              </a:rPr>
              <a:t>O</a:t>
            </a:r>
            <a:r>
              <a:rPr lang="en-US" sz="2400" b="1" dirty="0" smtClean="0"/>
              <a:t>ptimization</a:t>
            </a:r>
            <a:endParaRPr lang="en-US" sz="2400" b="1" dirty="0"/>
          </a:p>
        </p:txBody>
      </p:sp>
      <p:cxnSp>
        <p:nvCxnSpPr>
          <p:cNvPr id="62" name="Elbow Connector 18"/>
          <p:cNvCxnSpPr>
            <a:stCxn id="65" idx="0"/>
          </p:cNvCxnSpPr>
          <p:nvPr/>
        </p:nvCxnSpPr>
        <p:spPr bwMode="auto">
          <a:xfrm rot="5400000" flipH="1" flipV="1">
            <a:off x="1305119" y="3224986"/>
            <a:ext cx="425207" cy="1023936"/>
          </a:xfrm>
          <a:prstGeom prst="bentConnector2">
            <a:avLst/>
          </a:prstGeom>
          <a:ln w="12700">
            <a:solidFill>
              <a:schemeClr val="tx1"/>
            </a:solidFill>
            <a:tailEnd type="triangle" w="med" len="med"/>
          </a:ln>
          <a:effectLst/>
        </p:spPr>
        <p:style>
          <a:lnRef idx="1">
            <a:schemeClr val="accent1"/>
          </a:lnRef>
          <a:fillRef idx="0">
            <a:schemeClr val="accent1"/>
          </a:fillRef>
          <a:effectRef idx="0">
            <a:schemeClr val="accent1"/>
          </a:effectRef>
          <a:fontRef idx="minor">
            <a:schemeClr val="tx1"/>
          </a:fontRef>
        </p:style>
      </p:cxnSp>
      <p:sp>
        <p:nvSpPr>
          <p:cNvPr id="63" name="TextBox 7"/>
          <p:cNvSpPr txBox="1">
            <a:spLocks noChangeArrowheads="1"/>
          </p:cNvSpPr>
          <p:nvPr/>
        </p:nvSpPr>
        <p:spPr bwMode="auto">
          <a:xfrm>
            <a:off x="2957656" y="5626441"/>
            <a:ext cx="59503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dirty="0">
                <a:latin typeface="+mj-lt"/>
                <a:cs typeface="Times New Roman" pitchFamily="18" charset="0"/>
              </a:rPr>
              <a:t>true</a:t>
            </a:r>
          </a:p>
        </p:txBody>
      </p:sp>
      <p:sp>
        <p:nvSpPr>
          <p:cNvPr id="64" name="Rounded Rectangle 63"/>
          <p:cNvSpPr/>
          <p:nvPr/>
        </p:nvSpPr>
        <p:spPr bwMode="auto">
          <a:xfrm>
            <a:off x="2251219" y="5991172"/>
            <a:ext cx="1412875" cy="265021"/>
          </a:xfrm>
          <a:prstGeom prst="roundRect">
            <a:avLst>
              <a:gd name="adj" fmla="val 47279"/>
            </a:avLst>
          </a:prstGeom>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Stop</a:t>
            </a:r>
          </a:p>
        </p:txBody>
      </p:sp>
      <p:sp>
        <p:nvSpPr>
          <p:cNvPr id="65" name="Rectangle 64"/>
          <p:cNvSpPr/>
          <p:nvPr/>
        </p:nvSpPr>
        <p:spPr bwMode="auto">
          <a:xfrm>
            <a:off x="474996" y="3949557"/>
            <a:ext cx="1061515" cy="884613"/>
          </a:xfrm>
          <a:prstGeom prst="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600" b="1" dirty="0">
                <a:latin typeface="+mj-lt"/>
                <a:cs typeface="Times New Roman" pitchFamily="18" charset="0"/>
              </a:rPr>
              <a:t>Update training data set</a:t>
            </a:r>
          </a:p>
        </p:txBody>
      </p:sp>
      <p:sp>
        <p:nvSpPr>
          <p:cNvPr id="66" name="Flowchart: Decision 65"/>
          <p:cNvSpPr/>
          <p:nvPr/>
        </p:nvSpPr>
        <p:spPr bwMode="auto">
          <a:xfrm>
            <a:off x="1876713" y="4895929"/>
            <a:ext cx="2161887" cy="831273"/>
          </a:xfrm>
          <a:prstGeom prst="flowChartDecision">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t"/>
          <a:lstStyle/>
          <a:p>
            <a:pPr algn="ctr">
              <a:defRPr/>
            </a:pPr>
            <a:endParaRPr lang="en-US" b="1" dirty="0">
              <a:latin typeface="+mj-lt"/>
              <a:cs typeface="Times New Roman" pitchFamily="18" charset="0"/>
            </a:endParaRPr>
          </a:p>
        </p:txBody>
      </p:sp>
      <p:sp>
        <p:nvSpPr>
          <p:cNvPr id="67" name="Rounded Rectangle 66"/>
          <p:cNvSpPr/>
          <p:nvPr/>
        </p:nvSpPr>
        <p:spPr bwMode="auto">
          <a:xfrm>
            <a:off x="2251219" y="1840057"/>
            <a:ext cx="1412875" cy="263709"/>
          </a:xfrm>
          <a:prstGeom prst="roundRect">
            <a:avLst>
              <a:gd name="adj" fmla="val 47279"/>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Start</a:t>
            </a:r>
          </a:p>
        </p:txBody>
      </p:sp>
      <p:cxnSp>
        <p:nvCxnSpPr>
          <p:cNvPr id="68" name="Straight Arrow Connector 67"/>
          <p:cNvCxnSpPr>
            <a:stCxn id="67" idx="2"/>
            <a:endCxn id="70" idx="0"/>
          </p:cNvCxnSpPr>
          <p:nvPr/>
        </p:nvCxnSpPr>
        <p:spPr bwMode="auto">
          <a:xfrm>
            <a:off x="2957657" y="2103766"/>
            <a:ext cx="0" cy="268435"/>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9" name="TextBox 15"/>
          <p:cNvSpPr txBox="1">
            <a:spLocks noChangeArrowheads="1"/>
          </p:cNvSpPr>
          <p:nvPr/>
        </p:nvSpPr>
        <p:spPr bwMode="auto">
          <a:xfrm>
            <a:off x="1354281" y="5021564"/>
            <a:ext cx="58541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b="1" dirty="0">
                <a:latin typeface="+mj-lt"/>
                <a:cs typeface="Times New Roman" pitchFamily="18" charset="0"/>
              </a:rPr>
              <a:t>false</a:t>
            </a:r>
          </a:p>
        </p:txBody>
      </p:sp>
      <p:sp>
        <p:nvSpPr>
          <p:cNvPr id="70" name="Flowchart: Predefined Process 16"/>
          <p:cNvSpPr/>
          <p:nvPr/>
        </p:nvSpPr>
        <p:spPr bwMode="auto">
          <a:xfrm>
            <a:off x="2029691" y="2372201"/>
            <a:ext cx="1855932" cy="607545"/>
          </a:xfrm>
          <a:prstGeom prst="round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Initial sampling</a:t>
            </a:r>
          </a:p>
        </p:txBody>
      </p:sp>
      <p:cxnSp>
        <p:nvCxnSpPr>
          <p:cNvPr id="71" name="Elbow Connector 70"/>
          <p:cNvCxnSpPr>
            <a:stCxn id="66" idx="1"/>
            <a:endCxn id="65" idx="2"/>
          </p:cNvCxnSpPr>
          <p:nvPr/>
        </p:nvCxnSpPr>
        <p:spPr bwMode="auto">
          <a:xfrm rot="10800000">
            <a:off x="1005755" y="4834170"/>
            <a:ext cx="870959" cy="477396"/>
          </a:xfrm>
          <a:prstGeom prst="bentConnector2">
            <a:avLst/>
          </a:prstGeom>
          <a:ln w="12700">
            <a:solidFill>
              <a:schemeClr val="tx1"/>
            </a:solidFill>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6" idx="2"/>
            <a:endCxn id="64" idx="0"/>
          </p:cNvCxnSpPr>
          <p:nvPr/>
        </p:nvCxnSpPr>
        <p:spPr bwMode="auto">
          <a:xfrm>
            <a:off x="2957657" y="5727202"/>
            <a:ext cx="0" cy="263970"/>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73" name="Flowchart: Predefined Process 16"/>
          <p:cNvSpPr/>
          <p:nvPr/>
        </p:nvSpPr>
        <p:spPr bwMode="auto">
          <a:xfrm>
            <a:off x="2029691" y="3220566"/>
            <a:ext cx="1855932" cy="607545"/>
          </a:xfrm>
          <a:prstGeom prst="round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Build surrogate model</a:t>
            </a:r>
          </a:p>
        </p:txBody>
      </p:sp>
      <p:sp>
        <p:nvSpPr>
          <p:cNvPr id="74" name="Flowchart: Predefined Process 16"/>
          <p:cNvSpPr/>
          <p:nvPr/>
        </p:nvSpPr>
        <p:spPr bwMode="auto">
          <a:xfrm>
            <a:off x="2029691" y="4068930"/>
            <a:ext cx="1855932" cy="607545"/>
          </a:xfrm>
          <a:prstGeom prst="roundRect">
            <a:avLst/>
          </a:prstGeom>
          <a:solidFill>
            <a:schemeClr val="tx2">
              <a:lumMod val="20000"/>
              <a:lumOff val="80000"/>
            </a:schemeClr>
          </a:solidFill>
          <a:ln w="12700">
            <a:solidFill>
              <a:schemeClr val="tx2">
                <a:lumMod val="50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smtClean="0">
                <a:latin typeface="+mj-lt"/>
                <a:cs typeface="Times New Roman" pitchFamily="18" charset="0"/>
              </a:rPr>
              <a:t>Adaptive sampling</a:t>
            </a:r>
            <a:endParaRPr lang="en-US" b="1" dirty="0">
              <a:latin typeface="+mj-lt"/>
              <a:cs typeface="Times New Roman" pitchFamily="18" charset="0"/>
            </a:endParaRPr>
          </a:p>
        </p:txBody>
      </p:sp>
      <p:cxnSp>
        <p:nvCxnSpPr>
          <p:cNvPr id="75" name="Straight Arrow Connector 74"/>
          <p:cNvCxnSpPr>
            <a:stCxn id="70" idx="2"/>
            <a:endCxn id="73" idx="0"/>
          </p:cNvCxnSpPr>
          <p:nvPr/>
        </p:nvCxnSpPr>
        <p:spPr bwMode="auto">
          <a:xfrm>
            <a:off x="2957657" y="2979746"/>
            <a:ext cx="0" cy="240820"/>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3" idx="2"/>
            <a:endCxn id="74" idx="0"/>
          </p:cNvCxnSpPr>
          <p:nvPr/>
        </p:nvCxnSpPr>
        <p:spPr bwMode="auto">
          <a:xfrm>
            <a:off x="2957657" y="3828111"/>
            <a:ext cx="0" cy="240819"/>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4" idx="2"/>
            <a:endCxn id="66" idx="0"/>
          </p:cNvCxnSpPr>
          <p:nvPr/>
        </p:nvCxnSpPr>
        <p:spPr bwMode="auto">
          <a:xfrm>
            <a:off x="2957657" y="4676475"/>
            <a:ext cx="0" cy="219454"/>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258185" y="4959064"/>
            <a:ext cx="1405910" cy="646331"/>
          </a:xfrm>
          <a:prstGeom prst="rect">
            <a:avLst/>
          </a:prstGeom>
          <a:effectLst/>
        </p:spPr>
        <p:txBody>
          <a:bodyPr wrap="square">
            <a:spAutoFit/>
          </a:bodyPr>
          <a:lstStyle/>
          <a:p>
            <a:pPr algn="ctr">
              <a:defRPr/>
            </a:pPr>
            <a:r>
              <a:rPr lang="en-US" b="1" dirty="0">
                <a:latin typeface="+mj-lt"/>
                <a:cs typeface="Times New Roman" pitchFamily="18" charset="0"/>
              </a:rPr>
              <a:t>Model </a:t>
            </a:r>
            <a:r>
              <a:rPr lang="en-US" b="1" dirty="0" smtClean="0">
                <a:latin typeface="+mj-lt"/>
                <a:cs typeface="Times New Roman" pitchFamily="18" charset="0"/>
              </a:rPr>
              <a:t>converged?</a:t>
            </a:r>
            <a:endParaRPr lang="en-US" b="1" dirty="0">
              <a:latin typeface="+mj-lt"/>
              <a:cs typeface="Times New Roman" pitchFamily="18" charset="0"/>
            </a:endParaRPr>
          </a:p>
        </p:txBody>
      </p:sp>
      <p:sp>
        <p:nvSpPr>
          <p:cNvPr id="25" name="Freeform 24"/>
          <p:cNvSpPr>
            <a:spLocks noChangeAspect="1"/>
          </p:cNvSpPr>
          <p:nvPr/>
        </p:nvSpPr>
        <p:spPr>
          <a:xfrm>
            <a:off x="5430830" y="2605875"/>
            <a:ext cx="2914650" cy="3122612"/>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sp>
        <p:nvSpPr>
          <p:cNvPr id="26" name="Freeform 25"/>
          <p:cNvSpPr>
            <a:spLocks noChangeAspect="1"/>
          </p:cNvSpPr>
          <p:nvPr/>
        </p:nvSpPr>
        <p:spPr>
          <a:xfrm>
            <a:off x="5276843" y="2764625"/>
            <a:ext cx="3062287" cy="2195512"/>
          </a:xfrm>
          <a:custGeom>
            <a:avLst/>
            <a:gdLst>
              <a:gd name="connsiteX0" fmla="*/ 0 w 4572000"/>
              <a:gd name="connsiteY0" fmla="*/ 0 h 3277870"/>
              <a:gd name="connsiteX1" fmla="*/ 2293620 w 4572000"/>
              <a:gd name="connsiteY1" fmla="*/ 3276600 h 3277870"/>
              <a:gd name="connsiteX2" fmla="*/ 4572000 w 4572000"/>
              <a:gd name="connsiteY2" fmla="*/ 7620 h 3277870"/>
            </a:gdLst>
            <a:ahLst/>
            <a:cxnLst>
              <a:cxn ang="0">
                <a:pos x="connsiteX0" y="connsiteY0"/>
              </a:cxn>
              <a:cxn ang="0">
                <a:pos x="connsiteX1" y="connsiteY1"/>
              </a:cxn>
              <a:cxn ang="0">
                <a:pos x="connsiteX2" y="connsiteY2"/>
              </a:cxn>
            </a:cxnLst>
            <a:rect l="l" t="t" r="r" b="b"/>
            <a:pathLst>
              <a:path w="4572000" h="3277870">
                <a:moveTo>
                  <a:pt x="0" y="0"/>
                </a:moveTo>
                <a:cubicBezTo>
                  <a:pt x="765810" y="1637665"/>
                  <a:pt x="1531620" y="3275330"/>
                  <a:pt x="2293620" y="3276600"/>
                </a:cubicBezTo>
                <a:cubicBezTo>
                  <a:pt x="3055620" y="3277870"/>
                  <a:pt x="3813810" y="1642745"/>
                  <a:pt x="4572000" y="7620"/>
                </a:cubicBezTo>
              </a:path>
            </a:pathLst>
          </a:cu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cxnSp>
        <p:nvCxnSpPr>
          <p:cNvPr id="37" name="Straight Connector 36"/>
          <p:cNvCxnSpPr/>
          <p:nvPr/>
        </p:nvCxnSpPr>
        <p:spPr>
          <a:xfrm flipH="1">
            <a:off x="5029200" y="3705239"/>
            <a:ext cx="700279"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029200" y="5340364"/>
            <a:ext cx="70027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Oval 38"/>
          <p:cNvSpPr>
            <a:spLocks noChangeAspect="1"/>
          </p:cNvSpPr>
          <p:nvPr/>
        </p:nvSpPr>
        <p:spPr>
          <a:xfrm>
            <a:off x="5672328" y="5291328"/>
            <a:ext cx="118872" cy="118872"/>
          </a:xfrm>
          <a:prstGeom prst="ellipse">
            <a:avLst/>
          </a:prstGeom>
          <a:solidFill>
            <a:schemeClr val="accent3">
              <a:lumMod val="20000"/>
              <a:lumOff val="80000"/>
            </a:schemeClr>
          </a:solidFill>
          <a:ln w="31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cxnSp>
        <p:nvCxnSpPr>
          <p:cNvPr id="40" name="Straight Arrow Connector 39"/>
          <p:cNvCxnSpPr>
            <a:cxnSpLocks noChangeAspect="1"/>
          </p:cNvCxnSpPr>
          <p:nvPr/>
        </p:nvCxnSpPr>
        <p:spPr>
          <a:xfrm flipV="1">
            <a:off x="5044377" y="3705239"/>
            <a:ext cx="0" cy="514364"/>
          </a:xfrm>
          <a:prstGeom prst="straightConnector1">
            <a:avLst/>
          </a:prstGeom>
          <a:ln w="25400">
            <a:solidFill>
              <a:schemeClr val="accent3"/>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noChangeAspect="1"/>
          </p:cNvCxnSpPr>
          <p:nvPr/>
        </p:nvCxnSpPr>
        <p:spPr>
          <a:xfrm>
            <a:off x="5044377" y="4865716"/>
            <a:ext cx="0" cy="485048"/>
          </a:xfrm>
          <a:prstGeom prst="straightConnector1">
            <a:avLst/>
          </a:prstGeom>
          <a:ln w="25400">
            <a:solidFill>
              <a:schemeClr val="accent3"/>
            </a:solidFill>
            <a:tailEnd type="stealt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95800" y="4219603"/>
            <a:ext cx="1097154" cy="646113"/>
          </a:xfrm>
          <a:prstGeom prst="rect">
            <a:avLst/>
          </a:prstGeom>
          <a:noFill/>
        </p:spPr>
        <p:txBody>
          <a:bodyPr wrap="square">
            <a:spAutoFit/>
          </a:bodyPr>
          <a:lstStyle/>
          <a:p>
            <a:pPr algn="ctr">
              <a:defRPr/>
            </a:pPr>
            <a:r>
              <a:rPr lang="en-US" b="1" dirty="0">
                <a:solidFill>
                  <a:schemeClr val="accent3"/>
                </a:solidFill>
                <a:latin typeface="Times New Roman" pitchFamily="18" charset="0"/>
                <a:cs typeface="Times New Roman" pitchFamily="18" charset="0"/>
              </a:rPr>
              <a:t>Model</a:t>
            </a:r>
          </a:p>
          <a:p>
            <a:pPr algn="ctr">
              <a:defRPr/>
            </a:pPr>
            <a:r>
              <a:rPr lang="en-US" b="1" dirty="0">
                <a:solidFill>
                  <a:schemeClr val="accent3"/>
                </a:solidFill>
                <a:latin typeface="Times New Roman" pitchFamily="18" charset="0"/>
                <a:cs typeface="Times New Roman" pitchFamily="18" charset="0"/>
              </a:rPr>
              <a:t>error</a:t>
            </a:r>
          </a:p>
        </p:txBody>
      </p:sp>
      <p:sp>
        <p:nvSpPr>
          <p:cNvPr id="43" name="Oval 42"/>
          <p:cNvSpPr>
            <a:spLocks noChangeAspect="1"/>
          </p:cNvSpPr>
          <p:nvPr/>
        </p:nvSpPr>
        <p:spPr>
          <a:xfrm>
            <a:off x="8151988" y="3020687"/>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4" name="Oval 43"/>
          <p:cNvSpPr>
            <a:spLocks noChangeAspect="1"/>
          </p:cNvSpPr>
          <p:nvPr/>
        </p:nvSpPr>
        <p:spPr>
          <a:xfrm>
            <a:off x="7294281" y="4558689"/>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Oval 44"/>
          <p:cNvSpPr>
            <a:spLocks noChangeAspect="1"/>
          </p:cNvSpPr>
          <p:nvPr/>
        </p:nvSpPr>
        <p:spPr>
          <a:xfrm>
            <a:off x="6375309" y="4708021"/>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Oval 45"/>
          <p:cNvSpPr>
            <a:spLocks noChangeAspect="1"/>
          </p:cNvSpPr>
          <p:nvPr/>
        </p:nvSpPr>
        <p:spPr>
          <a:xfrm>
            <a:off x="5405283" y="3087057"/>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9" name="TextBox 48"/>
          <p:cNvSpPr txBox="1"/>
          <p:nvPr/>
        </p:nvSpPr>
        <p:spPr>
          <a:xfrm>
            <a:off x="6031230" y="5302086"/>
            <a:ext cx="3101340" cy="954107"/>
          </a:xfrm>
          <a:prstGeom prst="rect">
            <a:avLst/>
          </a:prstGeom>
          <a:noFill/>
        </p:spPr>
        <p:txBody>
          <a:bodyPr wrap="square" rtlCol="0">
            <a:spAutoFit/>
          </a:bodyPr>
          <a:lstStyle/>
          <a:p>
            <a:pPr algn="ctr"/>
            <a:r>
              <a:rPr lang="en-US" sz="2800" b="1" dirty="0" smtClean="0">
                <a:solidFill>
                  <a:schemeClr val="tx2"/>
                </a:solidFill>
              </a:rPr>
              <a:t>Error maximization sampling</a:t>
            </a:r>
            <a:endParaRPr lang="en-US" sz="2800" b="1" dirty="0">
              <a:solidFill>
                <a:schemeClr val="tx2"/>
              </a:solidFill>
            </a:endParaRPr>
          </a:p>
        </p:txBody>
      </p:sp>
    </p:spTree>
    <p:extLst>
      <p:ext uri="{BB962C8B-B14F-4D97-AF65-F5344CB8AC3E}">
        <p14:creationId xmlns:p14="http://schemas.microsoft.com/office/powerpoint/2010/main" val="2851841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en-US" sz="2400" dirty="0" smtClean="0"/>
              <a:t>Search the problem space for areas of model inconsistency or model mismatch</a:t>
            </a:r>
          </a:p>
          <a:p>
            <a:endParaRPr lang="en-US" sz="1100" dirty="0" smtClean="0"/>
          </a:p>
          <a:p>
            <a:r>
              <a:rPr lang="en-US" sz="2400" dirty="0" smtClean="0"/>
              <a:t>Find points that maximize the model error with respect to the independent variables</a:t>
            </a:r>
          </a:p>
          <a:p>
            <a:endParaRPr lang="en-US" sz="2400" dirty="0" smtClean="0"/>
          </a:p>
          <a:p>
            <a:endParaRPr lang="en-US" sz="2400" dirty="0" smtClean="0"/>
          </a:p>
          <a:p>
            <a:endParaRPr lang="en-US" sz="1800" dirty="0" smtClean="0"/>
          </a:p>
          <a:p>
            <a:endParaRPr lang="en-US" sz="2400" dirty="0" smtClean="0"/>
          </a:p>
          <a:p>
            <a:endParaRPr lang="en-US" sz="2400" dirty="0" smtClean="0"/>
          </a:p>
          <a:p>
            <a:pPr lvl="1"/>
            <a:r>
              <a:rPr lang="en-US" sz="2000" dirty="0" smtClean="0"/>
              <a:t>Derivative-free solvers work well in low-dimensional spaces</a:t>
            </a:r>
            <a:br>
              <a:rPr lang="en-US" sz="2000" dirty="0" smtClean="0"/>
            </a:br>
            <a:r>
              <a:rPr lang="en-US" sz="2000" b="0" dirty="0" smtClean="0"/>
              <a:t>[Rios </a:t>
            </a:r>
            <a:r>
              <a:rPr lang="en-US" sz="2000" b="0" dirty="0"/>
              <a:t>and </a:t>
            </a:r>
            <a:r>
              <a:rPr lang="en-US" sz="2000" b="0" dirty="0" smtClean="0"/>
              <a:t>Sahinidis, 12]</a:t>
            </a:r>
          </a:p>
          <a:p>
            <a:pPr lvl="1"/>
            <a:r>
              <a:rPr lang="en-US" sz="2000" dirty="0"/>
              <a:t>Optimized using a black-box or derivative-free solver (SNOBFIT) </a:t>
            </a:r>
            <a:r>
              <a:rPr lang="en-US" sz="2000" b="0" dirty="0"/>
              <a:t>[</a:t>
            </a:r>
            <a:r>
              <a:rPr lang="en-US" sz="2000" b="0" dirty="0" err="1"/>
              <a:t>Huyer</a:t>
            </a:r>
            <a:r>
              <a:rPr lang="en-US" sz="2000" b="0" dirty="0"/>
              <a:t> and </a:t>
            </a:r>
            <a:r>
              <a:rPr lang="en-US" sz="2000" b="0" dirty="0" err="1"/>
              <a:t>Neumaier</a:t>
            </a:r>
            <a:r>
              <a:rPr lang="en-US" sz="2000" b="0" dirty="0"/>
              <a:t>, 08]</a:t>
            </a:r>
          </a:p>
          <a:p>
            <a:pPr lvl="1"/>
            <a:endParaRPr lang="en-US" sz="2000" b="0" dirty="0"/>
          </a:p>
          <a:p>
            <a:pPr lvl="1"/>
            <a:endParaRPr lang="en-US" sz="2000" b="0" dirty="0" smtClean="0"/>
          </a:p>
        </p:txBody>
      </p:sp>
      <p:sp>
        <p:nvSpPr>
          <p:cNvPr id="3" name="Title 2"/>
          <p:cNvSpPr>
            <a:spLocks noGrp="1"/>
          </p:cNvSpPr>
          <p:nvPr>
            <p:ph type="title"/>
          </p:nvPr>
        </p:nvSpPr>
        <p:spPr/>
        <p:txBody>
          <a:bodyPr/>
          <a:lstStyle/>
          <a:p>
            <a:r>
              <a:rPr lang="en-US" dirty="0" smtClean="0"/>
              <a:t>Error maximization sampling</a:t>
            </a: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205163" y="3636995"/>
            <a:ext cx="2734056" cy="800100"/>
          </a:xfrm>
          <a:prstGeom prst="rect">
            <a:avLst/>
          </a:prstGeom>
        </p:spPr>
      </p:pic>
      <p:sp>
        <p:nvSpPr>
          <p:cNvPr id="6" name="TextBox 5"/>
          <p:cNvSpPr txBox="1"/>
          <p:nvPr/>
        </p:nvSpPr>
        <p:spPr>
          <a:xfrm>
            <a:off x="5774094" y="2971800"/>
            <a:ext cx="2362200" cy="369888"/>
          </a:xfrm>
          <a:prstGeom prst="rect">
            <a:avLst/>
          </a:prstGeom>
          <a:noFill/>
        </p:spPr>
        <p:txBody>
          <a:bodyPr>
            <a:spAutoFit/>
          </a:bodyPr>
          <a:lstStyle/>
          <a:p>
            <a:pPr>
              <a:defRPr/>
            </a:pPr>
            <a:r>
              <a:rPr lang="en-US" b="1" dirty="0">
                <a:solidFill>
                  <a:schemeClr val="tx2"/>
                </a:solidFill>
                <a:cs typeface="Arial" charset="0"/>
              </a:rPr>
              <a:t>Surrogate model</a:t>
            </a:r>
          </a:p>
        </p:txBody>
      </p:sp>
      <p:sp>
        <p:nvSpPr>
          <p:cNvPr id="8" name="Freeform 7"/>
          <p:cNvSpPr/>
          <p:nvPr/>
        </p:nvSpPr>
        <p:spPr>
          <a:xfrm flipH="1">
            <a:off x="5199444" y="3269755"/>
            <a:ext cx="597977" cy="409229"/>
          </a:xfrm>
          <a:custGeom>
            <a:avLst/>
            <a:gdLst>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648198"/>
              <a:gd name="connsiteY0" fmla="*/ 0 h 938151"/>
              <a:gd name="connsiteX1" fmla="*/ 2648198 w 2648198"/>
              <a:gd name="connsiteY1" fmla="*/ 938151 h 938151"/>
              <a:gd name="connsiteX2" fmla="*/ 2648198 w 2648198"/>
              <a:gd name="connsiteY2" fmla="*/ 938151 h 938151"/>
              <a:gd name="connsiteX0" fmla="*/ 0 w 2648198"/>
              <a:gd name="connsiteY0" fmla="*/ 0 h 938151"/>
              <a:gd name="connsiteX1" fmla="*/ 2648198 w 2648198"/>
              <a:gd name="connsiteY1" fmla="*/ 938151 h 938151"/>
              <a:gd name="connsiteX2" fmla="*/ 2648198 w 2648198"/>
              <a:gd name="connsiteY2" fmla="*/ 938151 h 938151"/>
              <a:gd name="connsiteX0" fmla="*/ 0 w 3111335"/>
              <a:gd name="connsiteY0" fmla="*/ 0 h 1199408"/>
              <a:gd name="connsiteX1" fmla="*/ 2648198 w 3111335"/>
              <a:gd name="connsiteY1" fmla="*/ 938151 h 1199408"/>
              <a:gd name="connsiteX2" fmla="*/ 3111335 w 3111335"/>
              <a:gd name="connsiteY2" fmla="*/ 1199408 h 1199408"/>
              <a:gd name="connsiteX0" fmla="*/ 0 w 2648198"/>
              <a:gd name="connsiteY0" fmla="*/ 0 h 938151"/>
              <a:gd name="connsiteX1" fmla="*/ 2648198 w 2648198"/>
              <a:gd name="connsiteY1" fmla="*/ 938151 h 938151"/>
              <a:gd name="connsiteX0" fmla="*/ 0 w 2648198"/>
              <a:gd name="connsiteY0" fmla="*/ 0 h 866899"/>
              <a:gd name="connsiteX1" fmla="*/ 2648198 w 2648198"/>
              <a:gd name="connsiteY1" fmla="*/ 866899 h 866899"/>
              <a:gd name="connsiteX0" fmla="*/ 0 w 2648202"/>
              <a:gd name="connsiteY0" fmla="*/ 0 h 866899"/>
              <a:gd name="connsiteX1" fmla="*/ 2648198 w 2648202"/>
              <a:gd name="connsiteY1" fmla="*/ 866899 h 866899"/>
              <a:gd name="connsiteX0" fmla="*/ 4 w 2648206"/>
              <a:gd name="connsiteY0" fmla="*/ 0 h 866899"/>
              <a:gd name="connsiteX1" fmla="*/ 2648202 w 2648206"/>
              <a:gd name="connsiteY1" fmla="*/ 866899 h 866899"/>
              <a:gd name="connsiteX0" fmla="*/ 4 w 2648202"/>
              <a:gd name="connsiteY0" fmla="*/ 0 h 866899"/>
              <a:gd name="connsiteX1" fmla="*/ 2648202 w 2648202"/>
              <a:gd name="connsiteY1" fmla="*/ 866899 h 866899"/>
              <a:gd name="connsiteX0" fmla="*/ 0 w 2648198"/>
              <a:gd name="connsiteY0" fmla="*/ 0 h 866899"/>
              <a:gd name="connsiteX1" fmla="*/ 2648198 w 2648198"/>
              <a:gd name="connsiteY1" fmla="*/ 866899 h 866899"/>
              <a:gd name="connsiteX0" fmla="*/ 0 w 2009071"/>
              <a:gd name="connsiteY0" fmla="*/ 0 h 1065972"/>
              <a:gd name="connsiteX1" fmla="*/ 2009071 w 2009071"/>
              <a:gd name="connsiteY1" fmla="*/ 1065972 h 1065972"/>
              <a:gd name="connsiteX0" fmla="*/ 0 w 2009071"/>
              <a:gd name="connsiteY0" fmla="*/ 0 h 1065972"/>
              <a:gd name="connsiteX1" fmla="*/ 2009071 w 2009071"/>
              <a:gd name="connsiteY1" fmla="*/ 1065972 h 1065972"/>
              <a:gd name="connsiteX0" fmla="*/ 0 w 2840329"/>
              <a:gd name="connsiteY0" fmla="*/ 0 h 439888"/>
              <a:gd name="connsiteX1" fmla="*/ 2840329 w 2840329"/>
              <a:gd name="connsiteY1" fmla="*/ 439888 h 439888"/>
              <a:gd name="connsiteX0" fmla="*/ 0 w 2840329"/>
              <a:gd name="connsiteY0" fmla="*/ 0 h 439888"/>
              <a:gd name="connsiteX1" fmla="*/ 2840329 w 2840329"/>
              <a:gd name="connsiteY1" fmla="*/ 439888 h 439888"/>
              <a:gd name="connsiteX0" fmla="*/ 0 w 2840329"/>
              <a:gd name="connsiteY0" fmla="*/ 0 h 439888"/>
              <a:gd name="connsiteX1" fmla="*/ 2840329 w 2840329"/>
              <a:gd name="connsiteY1" fmla="*/ 439888 h 439888"/>
              <a:gd name="connsiteX0" fmla="*/ 0 w 3133715"/>
              <a:gd name="connsiteY0" fmla="*/ 0 h 450152"/>
              <a:gd name="connsiteX1" fmla="*/ 3133715 w 3133715"/>
              <a:gd name="connsiteY1" fmla="*/ 450152 h 450152"/>
            </a:gdLst>
            <a:ahLst/>
            <a:cxnLst>
              <a:cxn ang="0">
                <a:pos x="connsiteX0" y="connsiteY0"/>
              </a:cxn>
              <a:cxn ang="0">
                <a:pos x="connsiteX1" y="connsiteY1"/>
              </a:cxn>
            </a:cxnLst>
            <a:rect l="l" t="t" r="r" b="b"/>
            <a:pathLst>
              <a:path w="3133715" h="450152">
                <a:moveTo>
                  <a:pt x="0" y="0"/>
                </a:moveTo>
                <a:cubicBezTo>
                  <a:pt x="918109" y="74163"/>
                  <a:pt x="2601199" y="182142"/>
                  <a:pt x="3133715" y="450152"/>
                </a:cubicBezTo>
              </a:path>
            </a:pathLst>
          </a:custGeom>
          <a:noFill/>
          <a:ln w="38100">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303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Goal – Compare methods on three target metrics</a:t>
            </a:r>
          </a:p>
          <a:p>
            <a:endParaRPr lang="en-US" dirty="0" smtClean="0"/>
          </a:p>
          <a:p>
            <a:endParaRPr lang="en-US" dirty="0" smtClean="0"/>
          </a:p>
          <a:p>
            <a:endParaRPr lang="en-US" dirty="0" smtClean="0"/>
          </a:p>
          <a:p>
            <a:r>
              <a:rPr lang="en-US" dirty="0" smtClean="0"/>
              <a:t>Modeling methods compared</a:t>
            </a:r>
          </a:p>
          <a:p>
            <a:pPr lvl="1"/>
            <a:r>
              <a:rPr lang="en-US" dirty="0" smtClean="0">
                <a:solidFill>
                  <a:schemeClr val="accent3"/>
                </a:solidFill>
              </a:rPr>
              <a:t>ALAMO modeler </a:t>
            </a:r>
            <a:r>
              <a:rPr lang="en-US" dirty="0" smtClean="0"/>
              <a:t>– Proposed methodology</a:t>
            </a:r>
          </a:p>
          <a:p>
            <a:pPr lvl="1"/>
            <a:r>
              <a:rPr lang="en-US" dirty="0" smtClean="0">
                <a:solidFill>
                  <a:schemeClr val="tx2"/>
                </a:solidFill>
              </a:rPr>
              <a:t>The LASSO</a:t>
            </a:r>
            <a:r>
              <a:rPr lang="en-US" dirty="0" smtClean="0"/>
              <a:t> – The lasso regularization</a:t>
            </a:r>
          </a:p>
          <a:p>
            <a:pPr lvl="1"/>
            <a:r>
              <a:rPr lang="en-US" dirty="0" smtClean="0">
                <a:solidFill>
                  <a:schemeClr val="accent2"/>
                </a:solidFill>
              </a:rPr>
              <a:t>Ordinary regression </a:t>
            </a:r>
            <a:r>
              <a:rPr lang="en-US" dirty="0" smtClean="0"/>
              <a:t>– Ordinary least-squares regression</a:t>
            </a:r>
          </a:p>
          <a:p>
            <a:endParaRPr lang="en-US" dirty="0" smtClean="0"/>
          </a:p>
          <a:p>
            <a:r>
              <a:rPr lang="en-US" dirty="0" smtClean="0"/>
              <a:t>Sampling methods compared (over the same data set size)</a:t>
            </a:r>
          </a:p>
          <a:p>
            <a:pPr lvl="1"/>
            <a:r>
              <a:rPr lang="en-US" dirty="0" smtClean="0"/>
              <a:t>ALAMO sampler – Proposed error maximization technique</a:t>
            </a:r>
          </a:p>
          <a:p>
            <a:pPr lvl="1"/>
            <a:r>
              <a:rPr lang="en-US" dirty="0" smtClean="0"/>
              <a:t>Single LH – Single Latin hypercube (no feedback)</a:t>
            </a:r>
          </a:p>
        </p:txBody>
      </p:sp>
      <p:sp>
        <p:nvSpPr>
          <p:cNvPr id="2" name="Title 1"/>
          <p:cNvSpPr>
            <a:spLocks noGrp="1"/>
          </p:cNvSpPr>
          <p:nvPr>
            <p:ph type="title"/>
          </p:nvPr>
        </p:nvSpPr>
        <p:spPr/>
        <p:txBody>
          <a:bodyPr/>
          <a:lstStyle/>
          <a:p>
            <a:r>
              <a:rPr lang="en-US" dirty="0" smtClean="0"/>
              <a:t>Computational results</a:t>
            </a:r>
            <a:endParaRPr lang="en-US" dirty="0"/>
          </a:p>
        </p:txBody>
      </p:sp>
      <p:grpSp>
        <p:nvGrpSpPr>
          <p:cNvPr id="6" name="Group 5"/>
          <p:cNvGrpSpPr/>
          <p:nvPr/>
        </p:nvGrpSpPr>
        <p:grpSpPr>
          <a:xfrm>
            <a:off x="6248400" y="1676400"/>
            <a:ext cx="2743200" cy="533400"/>
            <a:chOff x="5943600" y="1371600"/>
            <a:chExt cx="2743200" cy="533400"/>
          </a:xfrm>
        </p:grpSpPr>
        <p:sp>
          <p:nvSpPr>
            <p:cNvPr id="20" name="Rectangle 19"/>
            <p:cNvSpPr/>
            <p:nvPr/>
          </p:nvSpPr>
          <p:spPr>
            <a:xfrm>
              <a:off x="5943600" y="1371600"/>
              <a:ext cx="27432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simplicity</a:t>
              </a:r>
              <a:endParaRPr lang="en-US" sz="2400" b="1" dirty="0">
                <a:solidFill>
                  <a:schemeClr val="bg1"/>
                </a:solidFill>
              </a:endParaRPr>
            </a:p>
          </p:txBody>
        </p:sp>
        <p:sp>
          <p:nvSpPr>
            <p:cNvPr id="21" name="Rectangle 20"/>
            <p:cNvSpPr/>
            <p:nvPr/>
          </p:nvSpPr>
          <p:spPr>
            <a:xfrm>
              <a:off x="6019798" y="1422276"/>
              <a:ext cx="411480" cy="406524"/>
            </a:xfrm>
            <a:prstGeom prst="rect">
              <a:avLst/>
            </a:prstGeom>
            <a:solidFill>
              <a:schemeClr val="bg1"/>
            </a:solidFill>
            <a:ln w="12700">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60000"/>
                      <a:lumOff val="40000"/>
                    </a:schemeClr>
                  </a:solidFill>
                </a:rPr>
                <a:t>3</a:t>
              </a:r>
              <a:endParaRPr lang="en-US" sz="1400" b="1" dirty="0">
                <a:solidFill>
                  <a:schemeClr val="tx2">
                    <a:lumMod val="60000"/>
                    <a:lumOff val="40000"/>
                  </a:schemeClr>
                </a:solidFill>
              </a:endParaRPr>
            </a:p>
          </p:txBody>
        </p:sp>
      </p:grpSp>
      <p:grpSp>
        <p:nvGrpSpPr>
          <p:cNvPr id="25" name="Group 24"/>
          <p:cNvGrpSpPr/>
          <p:nvPr/>
        </p:nvGrpSpPr>
        <p:grpSpPr>
          <a:xfrm>
            <a:off x="3429000" y="1676400"/>
            <a:ext cx="2743200" cy="533400"/>
            <a:chOff x="5943600" y="1371600"/>
            <a:chExt cx="2743200" cy="533400"/>
          </a:xfrm>
        </p:grpSpPr>
        <p:sp>
          <p:nvSpPr>
            <p:cNvPr id="26" name="Rectangle 25"/>
            <p:cNvSpPr/>
            <p:nvPr/>
          </p:nvSpPr>
          <p:spPr>
            <a:xfrm>
              <a:off x="5943600" y="1371600"/>
              <a:ext cx="27432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Data efficiency</a:t>
              </a:r>
              <a:endParaRPr lang="en-US" sz="2400" b="1" dirty="0">
                <a:solidFill>
                  <a:schemeClr val="bg1"/>
                </a:solidFill>
              </a:endParaRPr>
            </a:p>
          </p:txBody>
        </p:sp>
        <p:sp>
          <p:nvSpPr>
            <p:cNvPr id="27" name="Rectangle 26"/>
            <p:cNvSpPr/>
            <p:nvPr/>
          </p:nvSpPr>
          <p:spPr>
            <a:xfrm>
              <a:off x="6019798" y="1422276"/>
              <a:ext cx="411480" cy="406524"/>
            </a:xfrm>
            <a:prstGeom prst="rect">
              <a:avLst/>
            </a:prstGeom>
            <a:solidFill>
              <a:schemeClr val="bg1"/>
            </a:solidFill>
            <a:ln w="12700">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lumMod val="60000"/>
                      <a:lumOff val="40000"/>
                    </a:schemeClr>
                  </a:solidFill>
                </a:rPr>
                <a:t>2</a:t>
              </a:r>
              <a:endParaRPr lang="en-US" sz="1400" b="1" dirty="0">
                <a:solidFill>
                  <a:schemeClr val="tx2">
                    <a:lumMod val="60000"/>
                    <a:lumOff val="40000"/>
                  </a:schemeClr>
                </a:solidFill>
              </a:endParaRPr>
            </a:p>
          </p:txBody>
        </p:sp>
      </p:grpSp>
      <p:grpSp>
        <p:nvGrpSpPr>
          <p:cNvPr id="28" name="Group 27"/>
          <p:cNvGrpSpPr/>
          <p:nvPr/>
        </p:nvGrpSpPr>
        <p:grpSpPr>
          <a:xfrm>
            <a:off x="609600" y="1676400"/>
            <a:ext cx="2743200" cy="533400"/>
            <a:chOff x="5943600" y="1371600"/>
            <a:chExt cx="2743200" cy="533400"/>
          </a:xfrm>
        </p:grpSpPr>
        <p:sp>
          <p:nvSpPr>
            <p:cNvPr id="29" name="Rectangle 28"/>
            <p:cNvSpPr/>
            <p:nvPr/>
          </p:nvSpPr>
          <p:spPr>
            <a:xfrm>
              <a:off x="5943600" y="1371600"/>
              <a:ext cx="27432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accuracy</a:t>
              </a:r>
              <a:endParaRPr lang="en-US" sz="2400" b="1" dirty="0">
                <a:solidFill>
                  <a:schemeClr val="bg1"/>
                </a:solidFill>
              </a:endParaRPr>
            </a:p>
          </p:txBody>
        </p:sp>
        <p:sp>
          <p:nvSpPr>
            <p:cNvPr id="30" name="Rectangle 29"/>
            <p:cNvSpPr/>
            <p:nvPr/>
          </p:nvSpPr>
          <p:spPr>
            <a:xfrm>
              <a:off x="6019798" y="1422276"/>
              <a:ext cx="411480" cy="406524"/>
            </a:xfrm>
            <a:prstGeom prst="rect">
              <a:avLst/>
            </a:prstGeom>
            <a:solidFill>
              <a:schemeClr val="bg1"/>
            </a:solidFill>
            <a:ln w="12700">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lumMod val="60000"/>
                      <a:lumOff val="40000"/>
                    </a:schemeClr>
                  </a:solidFill>
                </a:rPr>
                <a:t>1</a:t>
              </a:r>
              <a:endParaRPr lang="en-US" sz="1400" b="1" dirty="0">
                <a:solidFill>
                  <a:schemeClr val="tx2">
                    <a:lumMod val="60000"/>
                    <a:lumOff val="40000"/>
                  </a:schemeClr>
                </a:solidFill>
              </a:endParaRPr>
            </a:p>
          </p:txBody>
        </p:sp>
      </p:grpSp>
    </p:spTree>
    <p:extLst>
      <p:ext uri="{BB962C8B-B14F-4D97-AF65-F5344CB8AC3E}">
        <p14:creationId xmlns:p14="http://schemas.microsoft.com/office/powerpoint/2010/main" val="155473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0" t="1637" r="31289" b="59687"/>
          <a:stretch/>
        </p:blipFill>
        <p:spPr bwMode="auto">
          <a:xfrm>
            <a:off x="1758461" y="3810000"/>
            <a:ext cx="5658730" cy="243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02" r="34046" b="63850"/>
          <a:stretch/>
        </p:blipFill>
        <p:spPr bwMode="auto">
          <a:xfrm>
            <a:off x="1811215" y="1535722"/>
            <a:ext cx="5357446" cy="227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438400" y="1066800"/>
            <a:ext cx="4114800" cy="5410200"/>
          </a:xfrm>
        </p:spPr>
        <p:txBody>
          <a:bodyPr/>
          <a:lstStyle/>
          <a:p>
            <a:pPr marL="0" indent="0" algn="ctr">
              <a:buNone/>
            </a:pPr>
            <a:r>
              <a:rPr lang="en-US" b="0" dirty="0" smtClean="0">
                <a:latin typeface="Times New Roman" panose="02020603050405020304" pitchFamily="18" charset="0"/>
                <a:cs typeface="Times New Roman" panose="02020603050405020304" pitchFamily="18" charset="0"/>
              </a:rPr>
              <a:t>Fraction of problems solved</a:t>
            </a:r>
          </a:p>
          <a:p>
            <a:pPr algn="ctr"/>
            <a:endParaRPr lang="en-US" b="0" dirty="0">
              <a:latin typeface="Times New Roman" panose="02020603050405020304" pitchFamily="18" charset="0"/>
              <a:cs typeface="Times New Roman" panose="02020603050405020304" pitchFamily="18" charset="0"/>
            </a:endParaRPr>
          </a:p>
          <a:p>
            <a:pPr algn="ctr"/>
            <a:endParaRPr lang="en-US" b="0" dirty="0" smtClean="0">
              <a:latin typeface="Times New Roman" panose="02020603050405020304" pitchFamily="18" charset="0"/>
              <a:cs typeface="Times New Roman" panose="02020603050405020304" pitchFamily="18" charset="0"/>
            </a:endParaRPr>
          </a:p>
          <a:p>
            <a:pPr algn="ctr"/>
            <a:endParaRPr lang="en-US" b="0" dirty="0" smtClean="0">
              <a:latin typeface="Times New Roman" panose="02020603050405020304" pitchFamily="18" charset="0"/>
              <a:cs typeface="Times New Roman" panose="02020603050405020304" pitchFamily="18" charset="0"/>
            </a:endParaRPr>
          </a:p>
          <a:p>
            <a:pPr algn="ctr"/>
            <a:endParaRPr lang="en-US" sz="4800" b="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064253" y="1887415"/>
            <a:ext cx="2155947" cy="369332"/>
          </a:xfrm>
          <a:prstGeom prst="rect">
            <a:avLst/>
          </a:prstGeom>
          <a:noFill/>
        </p:spPr>
        <p:txBody>
          <a:bodyPr wrap="square" rtlCol="0">
            <a:spAutoFit/>
          </a:bodyPr>
          <a:lstStyle/>
          <a:p>
            <a:r>
              <a:rPr lang="en-US" dirty="0" smtClean="0">
                <a:solidFill>
                  <a:schemeClr val="accent2"/>
                </a:solidFill>
                <a:latin typeface="Times New Roman" panose="02020603050405020304" pitchFamily="18" charset="0"/>
                <a:cs typeface="Times New Roman" panose="02020603050405020304" pitchFamily="18" charset="0"/>
              </a:rPr>
              <a:t>Ordinary regression</a:t>
            </a: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75976" y="1468233"/>
            <a:ext cx="1828800" cy="369332"/>
          </a:xfrm>
          <a:prstGeom prst="rect">
            <a:avLst/>
          </a:prstGeom>
          <a:noFill/>
        </p:spPr>
        <p:txBody>
          <a:bodyPr wrap="square" rtlCol="0">
            <a:spAutoFit/>
          </a:bodyPr>
          <a:lstStyle/>
          <a:p>
            <a:r>
              <a:rPr lang="en-US" dirty="0" smtClean="0">
                <a:solidFill>
                  <a:schemeClr val="accent3"/>
                </a:solidFill>
                <a:latin typeface="Times New Roman" panose="02020603050405020304" pitchFamily="18" charset="0"/>
                <a:cs typeface="Times New Roman" panose="02020603050405020304" pitchFamily="18" charset="0"/>
              </a:rPr>
              <a:t>ALAMO modeler</a:t>
            </a:r>
            <a:endParaRPr lang="en-US" dirty="0">
              <a:solidFill>
                <a:schemeClr val="accent3"/>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064253" y="1676345"/>
            <a:ext cx="1828800" cy="369332"/>
          </a:xfrm>
          <a:prstGeom prst="rect">
            <a:avLst/>
          </a:prstGeom>
          <a:noFill/>
        </p:spPr>
        <p:txBody>
          <a:bodyPr wrap="square" rtlCol="0">
            <a:spAutoFit/>
          </a:bodyPr>
          <a:lstStyle/>
          <a:p>
            <a:r>
              <a:rPr lang="en-US" dirty="0" smtClean="0">
                <a:solidFill>
                  <a:schemeClr val="tx2"/>
                </a:solidFill>
                <a:latin typeface="Times New Roman" panose="02020603050405020304" pitchFamily="18" charset="0"/>
                <a:cs typeface="Times New Roman" panose="02020603050405020304" pitchFamily="18" charset="0"/>
              </a:rPr>
              <a:t>the lasso</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64253" y="4055544"/>
            <a:ext cx="2155947" cy="369332"/>
          </a:xfrm>
          <a:prstGeom prst="rect">
            <a:avLst/>
          </a:prstGeom>
          <a:noFill/>
        </p:spPr>
        <p:txBody>
          <a:bodyPr wrap="square" rtlCol="0">
            <a:spAutoFit/>
          </a:bodyPr>
          <a:lstStyle/>
          <a:p>
            <a:r>
              <a:rPr lang="en-US" dirty="0" smtClean="0">
                <a:solidFill>
                  <a:schemeClr val="accent2"/>
                </a:solidFill>
                <a:latin typeface="Times New Roman" panose="02020603050405020304" pitchFamily="18" charset="0"/>
                <a:cs typeface="Times New Roman" panose="02020603050405020304" pitchFamily="18" charset="0"/>
              </a:rPr>
              <a:t>Ordinary regression</a:t>
            </a: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075976" y="3832860"/>
            <a:ext cx="1828800" cy="369332"/>
          </a:xfrm>
          <a:prstGeom prst="rect">
            <a:avLst/>
          </a:prstGeom>
          <a:noFill/>
        </p:spPr>
        <p:txBody>
          <a:bodyPr wrap="square" rtlCol="0">
            <a:spAutoFit/>
          </a:bodyPr>
          <a:lstStyle/>
          <a:p>
            <a:r>
              <a:rPr lang="en-US" dirty="0" smtClean="0">
                <a:solidFill>
                  <a:schemeClr val="accent3"/>
                </a:solidFill>
                <a:latin typeface="Times New Roman" panose="02020603050405020304" pitchFamily="18" charset="0"/>
                <a:cs typeface="Times New Roman" panose="02020603050405020304" pitchFamily="18" charset="0"/>
              </a:rPr>
              <a:t>ALAMO modeler</a:t>
            </a:r>
            <a:endParaRPr lang="en-US" dirty="0">
              <a:solidFill>
                <a:schemeClr val="accent3"/>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064253" y="4254836"/>
            <a:ext cx="1828800" cy="369332"/>
          </a:xfrm>
          <a:prstGeom prst="rect">
            <a:avLst/>
          </a:prstGeom>
          <a:noFill/>
        </p:spPr>
        <p:txBody>
          <a:bodyPr wrap="square" rtlCol="0">
            <a:spAutoFit/>
          </a:bodyPr>
          <a:lstStyle/>
          <a:p>
            <a:r>
              <a:rPr lang="en-US" dirty="0" smtClean="0">
                <a:solidFill>
                  <a:schemeClr val="tx2"/>
                </a:solidFill>
                <a:latin typeface="Times New Roman" panose="02020603050405020304" pitchFamily="18" charset="0"/>
                <a:cs typeface="Times New Roman" panose="02020603050405020304" pitchFamily="18" charset="0"/>
              </a:rPr>
              <a:t>the lasso</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5" name="Oval 4"/>
          <p:cNvSpPr/>
          <p:nvPr/>
        </p:nvSpPr>
        <p:spPr>
          <a:xfrm>
            <a:off x="4456697" y="2106445"/>
            <a:ext cx="78205" cy="822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38600" y="2104072"/>
            <a:ext cx="2153529" cy="1477328"/>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(0.005, 0.80)</a:t>
            </a:r>
          </a:p>
          <a:p>
            <a:pPr algn="ctr"/>
            <a:r>
              <a:rPr lang="en-US" dirty="0">
                <a:latin typeface="Times New Roman" panose="02020603050405020304" pitchFamily="18" charset="0"/>
                <a:cs typeface="Times New Roman" panose="02020603050405020304" pitchFamily="18" charset="0"/>
              </a:rPr>
              <a:t>80% of the problems had ≤0.5% error</a:t>
            </a:r>
          </a:p>
          <a:p>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33400" y="2033478"/>
            <a:ext cx="1617978" cy="954107"/>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70% of problems solved exactly</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438400" y="6065868"/>
            <a:ext cx="41910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Normalized test error</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75992" y="3101340"/>
            <a:ext cx="3141978" cy="369332"/>
          </a:xfrm>
          <a:prstGeom prst="rect">
            <a:avLst/>
          </a:prstGeom>
          <a:noFill/>
        </p:spPr>
        <p:txBody>
          <a:bodyPr wrap="square" rtlCol="0">
            <a:spAutoFit/>
          </a:bodyPr>
          <a:lstStyle/>
          <a:p>
            <a:pPr algn="r"/>
            <a:r>
              <a:rPr lang="en-US" dirty="0">
                <a:solidFill>
                  <a:schemeClr val="tx1">
                    <a:lumMod val="50000"/>
                    <a:lumOff val="50000"/>
                  </a:schemeClr>
                </a:solidFill>
                <a:latin typeface="Times New Roman" panose="02020603050405020304" pitchFamily="18" charset="0"/>
                <a:cs typeface="Times New Roman" panose="02020603050405020304" pitchFamily="18" charset="0"/>
              </a:rPr>
              <a:t>e</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rror maximization sampling</a:t>
            </a:r>
            <a:endParaRPr lang="en-US" sz="2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87422" y="5269876"/>
            <a:ext cx="3141978" cy="369332"/>
          </a:xfrm>
          <a:prstGeom prst="rect">
            <a:avLst/>
          </a:prstGeom>
          <a:noFill/>
        </p:spPr>
        <p:txBody>
          <a:bodyPr wrap="square" rtlCol="0">
            <a:spAutoFit/>
          </a:bodyPr>
          <a:lstStyle/>
          <a:p>
            <a:pPr algn="r"/>
            <a:r>
              <a:rPr lang="en-US" dirty="0">
                <a:solidFill>
                  <a:schemeClr val="tx1">
                    <a:lumMod val="50000"/>
                    <a:lumOff val="50000"/>
                  </a:schemeClr>
                </a:solidFill>
                <a:latin typeface="Times New Roman" panose="02020603050405020304" pitchFamily="18" charset="0"/>
                <a:cs typeface="Times New Roman" panose="02020603050405020304" pitchFamily="18" charset="0"/>
              </a:rPr>
              <a:t>s</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ingle </a:t>
            </a:r>
            <a:r>
              <a:rPr lang="en-US" dirty="0">
                <a:solidFill>
                  <a:schemeClr val="tx1">
                    <a:lumMod val="50000"/>
                    <a:lumOff val="50000"/>
                  </a:schemeClr>
                </a:solidFill>
                <a:latin typeface="Times New Roman" panose="02020603050405020304" pitchFamily="18" charset="0"/>
                <a:cs typeface="Times New Roman" panose="02020603050405020304" pitchFamily="18" charset="0"/>
              </a:rPr>
              <a:t>L</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atin hypercube</a:t>
            </a:r>
            <a:endParaRPr lang="en-US" sz="2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6019800" y="152400"/>
            <a:ext cx="2743200" cy="533400"/>
            <a:chOff x="5943600" y="1371600"/>
            <a:chExt cx="2743200" cy="533400"/>
          </a:xfrm>
        </p:grpSpPr>
        <p:sp>
          <p:nvSpPr>
            <p:cNvPr id="21" name="Rectangle 20"/>
            <p:cNvSpPr/>
            <p:nvPr/>
          </p:nvSpPr>
          <p:spPr>
            <a:xfrm>
              <a:off x="5943600" y="1371600"/>
              <a:ext cx="2743200" cy="53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simplicity</a:t>
              </a:r>
              <a:endParaRPr lang="en-US" sz="2400" b="1" dirty="0">
                <a:solidFill>
                  <a:schemeClr val="bg1"/>
                </a:solidFill>
              </a:endParaRPr>
            </a:p>
          </p:txBody>
        </p:sp>
        <p:sp>
          <p:nvSpPr>
            <p:cNvPr id="22" name="Rectangle 21"/>
            <p:cNvSpPr/>
            <p:nvPr/>
          </p:nvSpPr>
          <p:spPr>
            <a:xfrm>
              <a:off x="6019798" y="1422276"/>
              <a:ext cx="411480" cy="406524"/>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60000"/>
                      <a:lumOff val="40000"/>
                    </a:schemeClr>
                  </a:solidFill>
                </a:rPr>
                <a:t>3</a:t>
              </a:r>
              <a:endParaRPr lang="en-US" sz="1400" b="1" dirty="0">
                <a:solidFill>
                  <a:schemeClr val="accent6">
                    <a:lumMod val="60000"/>
                    <a:lumOff val="40000"/>
                  </a:schemeClr>
                </a:solidFill>
              </a:endParaRPr>
            </a:p>
          </p:txBody>
        </p:sp>
      </p:grpSp>
      <p:grpSp>
        <p:nvGrpSpPr>
          <p:cNvPr id="23" name="Group 22"/>
          <p:cNvGrpSpPr/>
          <p:nvPr/>
        </p:nvGrpSpPr>
        <p:grpSpPr>
          <a:xfrm>
            <a:off x="3200400" y="152400"/>
            <a:ext cx="2743200" cy="533400"/>
            <a:chOff x="5943600" y="1371600"/>
            <a:chExt cx="2743200" cy="533400"/>
          </a:xfrm>
        </p:grpSpPr>
        <p:sp>
          <p:nvSpPr>
            <p:cNvPr id="24" name="Rectangle 23"/>
            <p:cNvSpPr/>
            <p:nvPr/>
          </p:nvSpPr>
          <p:spPr>
            <a:xfrm>
              <a:off x="5943600" y="1371600"/>
              <a:ext cx="2743200" cy="53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Data efficiency</a:t>
              </a:r>
              <a:endParaRPr lang="en-US" sz="2400" b="1" dirty="0">
                <a:solidFill>
                  <a:schemeClr val="bg1"/>
                </a:solidFill>
              </a:endParaRPr>
            </a:p>
          </p:txBody>
        </p:sp>
        <p:sp>
          <p:nvSpPr>
            <p:cNvPr id="25" name="Rectangle 24"/>
            <p:cNvSpPr/>
            <p:nvPr/>
          </p:nvSpPr>
          <p:spPr>
            <a:xfrm>
              <a:off x="6019798" y="1422276"/>
              <a:ext cx="411480" cy="406524"/>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lumMod val="60000"/>
                      <a:lumOff val="40000"/>
                    </a:schemeClr>
                  </a:solidFill>
                </a:rPr>
                <a:t>2</a:t>
              </a:r>
              <a:endParaRPr lang="en-US" sz="1400" b="1" dirty="0">
                <a:solidFill>
                  <a:schemeClr val="accent6">
                    <a:lumMod val="60000"/>
                    <a:lumOff val="40000"/>
                  </a:schemeClr>
                </a:solidFill>
              </a:endParaRPr>
            </a:p>
          </p:txBody>
        </p:sp>
      </p:grpSp>
      <p:grpSp>
        <p:nvGrpSpPr>
          <p:cNvPr id="26" name="Group 25"/>
          <p:cNvGrpSpPr/>
          <p:nvPr/>
        </p:nvGrpSpPr>
        <p:grpSpPr>
          <a:xfrm>
            <a:off x="381000" y="152400"/>
            <a:ext cx="2743200" cy="533400"/>
            <a:chOff x="5943600" y="1371600"/>
            <a:chExt cx="2743200" cy="533400"/>
          </a:xfrm>
        </p:grpSpPr>
        <p:sp>
          <p:nvSpPr>
            <p:cNvPr id="27" name="Rectangle 26"/>
            <p:cNvSpPr/>
            <p:nvPr/>
          </p:nvSpPr>
          <p:spPr>
            <a:xfrm>
              <a:off x="5943600" y="1371600"/>
              <a:ext cx="27432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accuracy</a:t>
              </a:r>
              <a:endParaRPr lang="en-US" sz="2400" b="1" dirty="0">
                <a:solidFill>
                  <a:schemeClr val="bg1"/>
                </a:solidFill>
              </a:endParaRPr>
            </a:p>
          </p:txBody>
        </p:sp>
        <p:sp>
          <p:nvSpPr>
            <p:cNvPr id="28" name="Rectangle 27"/>
            <p:cNvSpPr/>
            <p:nvPr/>
          </p:nvSpPr>
          <p:spPr>
            <a:xfrm>
              <a:off x="6019798" y="1422276"/>
              <a:ext cx="411480" cy="406524"/>
            </a:xfrm>
            <a:prstGeom prst="rect">
              <a:avLst/>
            </a:prstGeom>
            <a:solidFill>
              <a:schemeClr val="bg1"/>
            </a:solidFill>
            <a:ln w="12700">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lumMod val="60000"/>
                      <a:lumOff val="40000"/>
                    </a:schemeClr>
                  </a:solidFill>
                </a:rPr>
                <a:t>1</a:t>
              </a:r>
              <a:endParaRPr lang="en-US" sz="1400" b="1" dirty="0">
                <a:solidFill>
                  <a:schemeClr val="tx2">
                    <a:lumMod val="60000"/>
                    <a:lumOff val="40000"/>
                  </a:schemeClr>
                </a:solidFill>
              </a:endParaRPr>
            </a:p>
          </p:txBody>
        </p:sp>
      </p:grpSp>
      <p:sp>
        <p:nvSpPr>
          <p:cNvPr id="31" name="TextBox 30"/>
          <p:cNvSpPr txBox="1"/>
          <p:nvPr/>
        </p:nvSpPr>
        <p:spPr>
          <a:xfrm>
            <a:off x="2438400" y="3733800"/>
            <a:ext cx="41910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Normalized test error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3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5" grpId="0" animBg="1"/>
      <p:bldP spid="6" grpId="0"/>
      <p:bldP spid="15" grpId="0"/>
      <p:bldP spid="17" grpId="0"/>
      <p:bldP spid="19" grpId="0"/>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052" t="2258" r="35176" b="67185"/>
          <a:stretch/>
        </p:blipFill>
        <p:spPr bwMode="auto">
          <a:xfrm>
            <a:off x="2039858" y="961901"/>
            <a:ext cx="4782517" cy="158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01" r="34764" b="63485"/>
          <a:stretch/>
        </p:blipFill>
        <p:spPr bwMode="auto">
          <a:xfrm>
            <a:off x="2078741" y="4351759"/>
            <a:ext cx="4771721" cy="189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601" r="34764" b="67840"/>
          <a:stretch/>
        </p:blipFill>
        <p:spPr bwMode="auto">
          <a:xfrm>
            <a:off x="2078741" y="2597970"/>
            <a:ext cx="4771721" cy="167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22375" y="873868"/>
            <a:ext cx="2057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ALAMO sampler</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822375" y="1071750"/>
            <a:ext cx="2057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Single LH</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22375" y="2664370"/>
            <a:ext cx="2057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ALAMO sampler</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822375" y="2862252"/>
            <a:ext cx="2057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Single LH</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822375" y="4388943"/>
            <a:ext cx="2057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ALAMO sampler</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822375" y="4586825"/>
            <a:ext cx="2057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Single LH</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024147" y="5572477"/>
            <a:ext cx="3352800" cy="400110"/>
          </a:xfrm>
          <a:prstGeom prst="rect">
            <a:avLst/>
          </a:prstGeom>
          <a:noFill/>
        </p:spPr>
        <p:txBody>
          <a:bodyPr wrap="square" rtlCol="0">
            <a:spAutoFit/>
          </a:bodyPr>
          <a:lstStyle/>
          <a:p>
            <a:pPr algn="r"/>
            <a:r>
              <a:rPr lang="en-US" sz="2000" dirty="0" smtClean="0">
                <a:solidFill>
                  <a:schemeClr val="accent2"/>
                </a:solidFill>
                <a:latin typeface="Times New Roman" panose="02020603050405020304" pitchFamily="18" charset="0"/>
                <a:cs typeface="Times New Roman" panose="02020603050405020304" pitchFamily="18" charset="0"/>
              </a:rPr>
              <a:t>Ordinary regression</a:t>
            </a:r>
            <a:endParaRPr lang="en-US" sz="2000" dirty="0">
              <a:solidFill>
                <a:schemeClr val="accent2"/>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339571" y="2057400"/>
            <a:ext cx="3037376" cy="400110"/>
          </a:xfrm>
          <a:prstGeom prst="rect">
            <a:avLst/>
          </a:prstGeom>
          <a:noFill/>
        </p:spPr>
        <p:txBody>
          <a:bodyPr wrap="square" rtlCol="0">
            <a:spAutoFit/>
          </a:bodyPr>
          <a:lstStyle/>
          <a:p>
            <a:pPr algn="r"/>
            <a:r>
              <a:rPr lang="en-US" sz="2000" dirty="0" smtClean="0">
                <a:solidFill>
                  <a:schemeClr val="accent3"/>
                </a:solidFill>
                <a:latin typeface="Times New Roman" panose="02020603050405020304" pitchFamily="18" charset="0"/>
                <a:cs typeface="Times New Roman" panose="02020603050405020304" pitchFamily="18" charset="0"/>
              </a:rPr>
              <a:t>ALAMO modeler</a:t>
            </a:r>
            <a:endParaRPr lang="en-US" sz="2000" dirty="0">
              <a:solidFill>
                <a:schemeClr val="accent3"/>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548147" y="3810000"/>
            <a:ext cx="1828800" cy="400110"/>
          </a:xfrm>
          <a:prstGeom prst="rect">
            <a:avLst/>
          </a:prstGeom>
          <a:noFill/>
        </p:spPr>
        <p:txBody>
          <a:bodyPr wrap="square" rtlCol="0">
            <a:spAutoFit/>
          </a:bodyPr>
          <a:lstStyle/>
          <a:p>
            <a:pPr algn="r"/>
            <a:r>
              <a:rPr lang="en-US" sz="2000" dirty="0" smtClean="0">
                <a:solidFill>
                  <a:schemeClr val="tx2"/>
                </a:solidFill>
                <a:latin typeface="Times New Roman" panose="02020603050405020304" pitchFamily="18" charset="0"/>
                <a:cs typeface="Times New Roman" panose="02020603050405020304" pitchFamily="18" charset="0"/>
              </a:rPr>
              <a:t>the lasso</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38400" y="6229290"/>
            <a:ext cx="41910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Normalized test error</a:t>
            </a:r>
            <a:endParaRPr lang="en-US" sz="2000" dirty="0">
              <a:latin typeface="Times New Roman" panose="02020603050405020304" pitchFamily="18" charset="0"/>
              <a:cs typeface="Times New Roman" panose="02020603050405020304" pitchFamily="18" charset="0"/>
            </a:endParaRPr>
          </a:p>
        </p:txBody>
      </p:sp>
      <p:sp>
        <p:nvSpPr>
          <p:cNvPr id="20" name="Content Placeholder 1"/>
          <p:cNvSpPr>
            <a:spLocks noGrp="1"/>
          </p:cNvSpPr>
          <p:nvPr>
            <p:ph idx="1"/>
          </p:nvPr>
        </p:nvSpPr>
        <p:spPr>
          <a:xfrm>
            <a:off x="-206543" y="990600"/>
            <a:ext cx="2111543" cy="5410200"/>
          </a:xfrm>
        </p:spPr>
        <p:txBody>
          <a:bodyPr/>
          <a:lstStyle/>
          <a:p>
            <a:pPr marL="0" indent="0" algn="r">
              <a:buNone/>
            </a:pPr>
            <a:r>
              <a:rPr lang="en-US" sz="2000" b="0" dirty="0" smtClean="0">
                <a:latin typeface="Times New Roman" panose="02020603050405020304" pitchFamily="18" charset="0"/>
                <a:cs typeface="Times New Roman" panose="02020603050405020304" pitchFamily="18" charset="0"/>
              </a:rPr>
              <a:t>Fraction of problems solved</a:t>
            </a:r>
          </a:p>
          <a:p>
            <a:pPr algn="r"/>
            <a:endParaRPr lang="en-US" sz="2000" b="0" dirty="0">
              <a:latin typeface="Times New Roman" panose="02020603050405020304" pitchFamily="18" charset="0"/>
              <a:cs typeface="Times New Roman" panose="02020603050405020304" pitchFamily="18" charset="0"/>
            </a:endParaRPr>
          </a:p>
          <a:p>
            <a:pPr algn="r"/>
            <a:endParaRPr lang="en-US" sz="2000" b="0" dirty="0" smtClean="0">
              <a:latin typeface="Times New Roman" panose="02020603050405020304" pitchFamily="18" charset="0"/>
              <a:cs typeface="Times New Roman" panose="02020603050405020304" pitchFamily="18" charset="0"/>
            </a:endParaRPr>
          </a:p>
          <a:p>
            <a:pPr algn="r"/>
            <a:endParaRPr lang="en-US" sz="2000" b="0" dirty="0" smtClean="0">
              <a:latin typeface="Times New Roman" panose="02020603050405020304" pitchFamily="18" charset="0"/>
              <a:cs typeface="Times New Roman" panose="02020603050405020304" pitchFamily="18" charset="0"/>
            </a:endParaRPr>
          </a:p>
          <a:p>
            <a:pPr algn="r"/>
            <a:endParaRPr lang="en-US" sz="4400" b="0" dirty="0">
              <a:latin typeface="Times New Roman" panose="02020603050405020304" pitchFamily="18" charset="0"/>
              <a:cs typeface="Times New Roman" panose="02020603050405020304" pitchFamily="18" charset="0"/>
            </a:endParaRPr>
          </a:p>
        </p:txBody>
      </p:sp>
      <p:grpSp>
        <p:nvGrpSpPr>
          <p:cNvPr id="38" name="Group 37"/>
          <p:cNvGrpSpPr/>
          <p:nvPr/>
        </p:nvGrpSpPr>
        <p:grpSpPr>
          <a:xfrm>
            <a:off x="6019800" y="152400"/>
            <a:ext cx="2743200" cy="533400"/>
            <a:chOff x="5943600" y="1371600"/>
            <a:chExt cx="2743200" cy="533400"/>
          </a:xfrm>
        </p:grpSpPr>
        <p:sp>
          <p:nvSpPr>
            <p:cNvPr id="39" name="Rectangle 38"/>
            <p:cNvSpPr/>
            <p:nvPr/>
          </p:nvSpPr>
          <p:spPr>
            <a:xfrm>
              <a:off x="5943600" y="1371600"/>
              <a:ext cx="2743200" cy="53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simplicity</a:t>
              </a:r>
              <a:endParaRPr lang="en-US" sz="2400" b="1" dirty="0">
                <a:solidFill>
                  <a:schemeClr val="bg1"/>
                </a:solidFill>
              </a:endParaRPr>
            </a:p>
          </p:txBody>
        </p:sp>
        <p:sp>
          <p:nvSpPr>
            <p:cNvPr id="40" name="Rectangle 39"/>
            <p:cNvSpPr/>
            <p:nvPr/>
          </p:nvSpPr>
          <p:spPr>
            <a:xfrm>
              <a:off x="6019798" y="1422276"/>
              <a:ext cx="411480" cy="406524"/>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60000"/>
                      <a:lumOff val="40000"/>
                    </a:schemeClr>
                  </a:solidFill>
                </a:rPr>
                <a:t>3</a:t>
              </a:r>
              <a:endParaRPr lang="en-US" sz="1400" b="1" dirty="0">
                <a:solidFill>
                  <a:schemeClr val="accent6">
                    <a:lumMod val="60000"/>
                    <a:lumOff val="40000"/>
                  </a:schemeClr>
                </a:solidFill>
              </a:endParaRPr>
            </a:p>
          </p:txBody>
        </p:sp>
      </p:grpSp>
      <p:grpSp>
        <p:nvGrpSpPr>
          <p:cNvPr id="41" name="Group 40"/>
          <p:cNvGrpSpPr/>
          <p:nvPr/>
        </p:nvGrpSpPr>
        <p:grpSpPr>
          <a:xfrm>
            <a:off x="3200400" y="152400"/>
            <a:ext cx="2743200" cy="533400"/>
            <a:chOff x="5943600" y="1371600"/>
            <a:chExt cx="2743200" cy="533400"/>
          </a:xfrm>
        </p:grpSpPr>
        <p:sp>
          <p:nvSpPr>
            <p:cNvPr id="42" name="Rectangle 41"/>
            <p:cNvSpPr/>
            <p:nvPr/>
          </p:nvSpPr>
          <p:spPr>
            <a:xfrm>
              <a:off x="5943600" y="1371600"/>
              <a:ext cx="27432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Data efficiency</a:t>
              </a:r>
              <a:endParaRPr lang="en-US" sz="2400" b="1" dirty="0">
                <a:solidFill>
                  <a:schemeClr val="bg1"/>
                </a:solidFill>
              </a:endParaRPr>
            </a:p>
          </p:txBody>
        </p:sp>
        <p:sp>
          <p:nvSpPr>
            <p:cNvPr id="43" name="Rectangle 42"/>
            <p:cNvSpPr/>
            <p:nvPr/>
          </p:nvSpPr>
          <p:spPr>
            <a:xfrm>
              <a:off x="6019798" y="1422276"/>
              <a:ext cx="411480" cy="406524"/>
            </a:xfrm>
            <a:prstGeom prst="rect">
              <a:avLst/>
            </a:prstGeom>
            <a:solidFill>
              <a:schemeClr val="bg1"/>
            </a:solidFill>
            <a:ln w="12700">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lumMod val="60000"/>
                      <a:lumOff val="40000"/>
                    </a:schemeClr>
                  </a:solidFill>
                </a:rPr>
                <a:t>2</a:t>
              </a:r>
              <a:endParaRPr lang="en-US" sz="1400" b="1" dirty="0">
                <a:solidFill>
                  <a:schemeClr val="tx2">
                    <a:lumMod val="60000"/>
                    <a:lumOff val="40000"/>
                  </a:schemeClr>
                </a:solidFill>
              </a:endParaRPr>
            </a:p>
          </p:txBody>
        </p:sp>
      </p:grpSp>
      <p:grpSp>
        <p:nvGrpSpPr>
          <p:cNvPr id="44" name="Group 43"/>
          <p:cNvGrpSpPr/>
          <p:nvPr/>
        </p:nvGrpSpPr>
        <p:grpSpPr>
          <a:xfrm>
            <a:off x="381000" y="152400"/>
            <a:ext cx="2743200" cy="533400"/>
            <a:chOff x="5943600" y="1371600"/>
            <a:chExt cx="2743200" cy="533400"/>
          </a:xfrm>
        </p:grpSpPr>
        <p:sp>
          <p:nvSpPr>
            <p:cNvPr id="45" name="Rectangle 44"/>
            <p:cNvSpPr/>
            <p:nvPr/>
          </p:nvSpPr>
          <p:spPr>
            <a:xfrm>
              <a:off x="5943600" y="1371600"/>
              <a:ext cx="2743200" cy="53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accuracy</a:t>
              </a:r>
              <a:endParaRPr lang="en-US" sz="2400" b="1" dirty="0">
                <a:solidFill>
                  <a:schemeClr val="bg1"/>
                </a:solidFill>
              </a:endParaRPr>
            </a:p>
          </p:txBody>
        </p:sp>
        <p:sp>
          <p:nvSpPr>
            <p:cNvPr id="46" name="Rectangle 45"/>
            <p:cNvSpPr/>
            <p:nvPr/>
          </p:nvSpPr>
          <p:spPr>
            <a:xfrm>
              <a:off x="6019798" y="1422276"/>
              <a:ext cx="411480" cy="406524"/>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lumMod val="60000"/>
                      <a:lumOff val="40000"/>
                    </a:schemeClr>
                  </a:solidFill>
                </a:rPr>
                <a:t>1</a:t>
              </a:r>
              <a:endParaRPr lang="en-US" sz="1400" b="1" dirty="0">
                <a:solidFill>
                  <a:schemeClr val="accent6">
                    <a:lumMod val="60000"/>
                    <a:lumOff val="40000"/>
                  </a:schemeClr>
                </a:solidFill>
              </a:endParaRPr>
            </a:p>
          </p:txBody>
        </p:sp>
      </p:grpSp>
    </p:spTree>
    <p:extLst>
      <p:ext uri="{BB962C8B-B14F-4D97-AF65-F5344CB8AC3E}">
        <p14:creationId xmlns:p14="http://schemas.microsoft.com/office/powerpoint/2010/main" val="730462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2711"/>
          <a:stretch/>
        </p:blipFill>
        <p:spPr bwMode="auto">
          <a:xfrm>
            <a:off x="398172" y="1880219"/>
            <a:ext cx="7869670" cy="27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276600" y="4648200"/>
            <a:ext cx="4877715" cy="687003"/>
          </a:xfrm>
          <a:prstGeom prst="rect">
            <a:avLst/>
          </a:prstGeom>
        </p:spPr>
      </p:pic>
      <p:sp>
        <p:nvSpPr>
          <p:cNvPr id="4" name="TextBox 3"/>
          <p:cNvSpPr txBox="1"/>
          <p:nvPr/>
        </p:nvSpPr>
        <p:spPr>
          <a:xfrm>
            <a:off x="4233532" y="1581090"/>
            <a:ext cx="5095875" cy="400110"/>
          </a:xfrm>
          <a:prstGeom prst="rect">
            <a:avLst/>
          </a:prstGeom>
          <a:noFill/>
        </p:spPr>
        <p:txBody>
          <a:bodyPr wrap="square" rtlCol="0">
            <a:spAutoFit/>
          </a:bodyPr>
          <a:lstStyle/>
          <a:p>
            <a:r>
              <a:rPr lang="en-US" sz="2000" dirty="0" smtClean="0">
                <a:solidFill>
                  <a:schemeClr val="tx1">
                    <a:lumMod val="50000"/>
                    <a:lumOff val="50000"/>
                  </a:schemeClr>
                </a:solidFill>
                <a:latin typeface="Times New Roman" panose="02020603050405020304" pitchFamily="18" charset="0"/>
                <a:cs typeface="Times New Roman" panose="02020603050405020304" pitchFamily="18" charset="0"/>
              </a:rPr>
              <a:t>more complexity than required</a:t>
            </a:r>
            <a:endParaRPr lang="en-US" sz="2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4215143" y="1981200"/>
            <a:ext cx="1371600" cy="0"/>
          </a:xfrm>
          <a:prstGeom prst="straightConnector1">
            <a:avLst/>
          </a:prstGeom>
          <a:ln w="19050">
            <a:solidFill>
              <a:schemeClr val="tx1">
                <a:lumMod val="50000"/>
                <a:lumOff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94239" y="5943600"/>
            <a:ext cx="6755523" cy="923330"/>
          </a:xfrm>
          <a:prstGeom prst="rect">
            <a:avLst/>
          </a:prstGeom>
          <a:noFill/>
        </p:spPr>
        <p:txBody>
          <a:bodyPr wrap="square" rtlCol="0">
            <a:spAutoFit/>
          </a:bodyPr>
          <a:lstStyle/>
          <a:p>
            <a:pPr algn="ctr"/>
            <a:r>
              <a:rPr lang="en-US" i="1" dirty="0">
                <a:solidFill>
                  <a:schemeClr val="bg1">
                    <a:lumMod val="50000"/>
                  </a:schemeClr>
                </a:solidFill>
                <a:latin typeface="Times" panose="02020603050405020304" pitchFamily="18" charset="0"/>
                <a:cs typeface="Times" panose="02020603050405020304" pitchFamily="18" charset="0"/>
              </a:rPr>
              <a:t>Results over a test set of 45 known functions treated as black boxes with bases that are available to all modeling </a:t>
            </a:r>
            <a:r>
              <a:rPr lang="en-US" i="1" dirty="0" smtClean="0">
                <a:solidFill>
                  <a:schemeClr val="bg1">
                    <a:lumMod val="50000"/>
                  </a:schemeClr>
                </a:solidFill>
                <a:latin typeface="Times" panose="02020603050405020304" pitchFamily="18" charset="0"/>
                <a:cs typeface="Times" panose="02020603050405020304" pitchFamily="18" charset="0"/>
              </a:rPr>
              <a:t>methods.</a:t>
            </a:r>
            <a:endParaRPr lang="en-US" i="1" dirty="0">
              <a:solidFill>
                <a:schemeClr val="bg1">
                  <a:lumMod val="50000"/>
                </a:schemeClr>
              </a:solidFill>
              <a:latin typeface="Times" panose="02020603050405020304" pitchFamily="18" charset="0"/>
              <a:cs typeface="Times" panose="02020603050405020304" pitchFamily="18" charset="0"/>
            </a:endParaRPr>
          </a:p>
          <a:p>
            <a:pPr algn="ctr"/>
            <a:endParaRPr lang="en-US" dirty="0"/>
          </a:p>
        </p:txBody>
      </p:sp>
      <p:sp>
        <p:nvSpPr>
          <p:cNvPr id="9" name="TextBox 8"/>
          <p:cNvSpPr txBox="1"/>
          <p:nvPr/>
        </p:nvSpPr>
        <p:spPr>
          <a:xfrm>
            <a:off x="1219200" y="1581090"/>
            <a:ext cx="3092301" cy="400110"/>
          </a:xfrm>
          <a:prstGeom prst="rect">
            <a:avLst/>
          </a:prstGeom>
          <a:noFill/>
        </p:spPr>
        <p:txBody>
          <a:bodyPr wrap="square" rtlCol="0">
            <a:spAutoFit/>
          </a:bodyPr>
          <a:lstStyle/>
          <a:p>
            <a:r>
              <a:rPr lang="en-US" sz="2000" u="sng" dirty="0" smtClean="0">
                <a:solidFill>
                  <a:schemeClr val="tx1">
                    <a:lumMod val="50000"/>
                    <a:lumOff val="50000"/>
                  </a:schemeClr>
                </a:solidFill>
                <a:latin typeface="Times New Roman" panose="02020603050405020304" pitchFamily="18" charset="0"/>
                <a:cs typeface="Times New Roman" panose="02020603050405020304" pitchFamily="18" charset="0"/>
              </a:rPr>
              <a:t>Modeling type, Median</a:t>
            </a:r>
            <a:endParaRPr lang="en-US" sz="2000" u="sng"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6019800" y="152400"/>
            <a:ext cx="2743200" cy="533400"/>
            <a:chOff x="5943600" y="1371600"/>
            <a:chExt cx="2743200" cy="533400"/>
          </a:xfrm>
        </p:grpSpPr>
        <p:sp>
          <p:nvSpPr>
            <p:cNvPr id="29" name="Rectangle 28"/>
            <p:cNvSpPr/>
            <p:nvPr/>
          </p:nvSpPr>
          <p:spPr>
            <a:xfrm>
              <a:off x="5943600" y="1371600"/>
              <a:ext cx="27432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simplicity</a:t>
              </a:r>
              <a:endParaRPr lang="en-US" sz="2400" b="1" dirty="0">
                <a:solidFill>
                  <a:schemeClr val="bg1"/>
                </a:solidFill>
              </a:endParaRPr>
            </a:p>
          </p:txBody>
        </p:sp>
        <p:sp>
          <p:nvSpPr>
            <p:cNvPr id="30" name="Rectangle 29"/>
            <p:cNvSpPr/>
            <p:nvPr/>
          </p:nvSpPr>
          <p:spPr>
            <a:xfrm>
              <a:off x="6019798" y="1422276"/>
              <a:ext cx="411480" cy="406524"/>
            </a:xfrm>
            <a:prstGeom prst="rect">
              <a:avLst/>
            </a:prstGeom>
            <a:solidFill>
              <a:schemeClr val="bg1"/>
            </a:solidFill>
            <a:ln w="12700">
              <a:solidFill>
                <a:schemeClr val="tx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60000"/>
                      <a:lumOff val="40000"/>
                    </a:schemeClr>
                  </a:solidFill>
                </a:rPr>
                <a:t>3</a:t>
              </a:r>
              <a:endParaRPr lang="en-US" sz="1400" b="1" dirty="0">
                <a:solidFill>
                  <a:schemeClr val="tx2">
                    <a:lumMod val="60000"/>
                    <a:lumOff val="40000"/>
                  </a:schemeClr>
                </a:solidFill>
              </a:endParaRPr>
            </a:p>
          </p:txBody>
        </p:sp>
      </p:grpSp>
      <p:grpSp>
        <p:nvGrpSpPr>
          <p:cNvPr id="31" name="Group 30"/>
          <p:cNvGrpSpPr/>
          <p:nvPr/>
        </p:nvGrpSpPr>
        <p:grpSpPr>
          <a:xfrm>
            <a:off x="3200400" y="152400"/>
            <a:ext cx="2743200" cy="533400"/>
            <a:chOff x="5943600" y="1371600"/>
            <a:chExt cx="2743200" cy="533400"/>
          </a:xfrm>
        </p:grpSpPr>
        <p:sp>
          <p:nvSpPr>
            <p:cNvPr id="32" name="Rectangle 31"/>
            <p:cNvSpPr/>
            <p:nvPr/>
          </p:nvSpPr>
          <p:spPr>
            <a:xfrm>
              <a:off x="5943600" y="1371600"/>
              <a:ext cx="2743200" cy="53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Data efficiency</a:t>
              </a:r>
              <a:endParaRPr lang="en-US" sz="2400" b="1" dirty="0">
                <a:solidFill>
                  <a:schemeClr val="bg1"/>
                </a:solidFill>
              </a:endParaRPr>
            </a:p>
          </p:txBody>
        </p:sp>
        <p:sp>
          <p:nvSpPr>
            <p:cNvPr id="33" name="Rectangle 32"/>
            <p:cNvSpPr/>
            <p:nvPr/>
          </p:nvSpPr>
          <p:spPr>
            <a:xfrm>
              <a:off x="6019798" y="1422276"/>
              <a:ext cx="411480" cy="406524"/>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lumMod val="60000"/>
                      <a:lumOff val="40000"/>
                    </a:schemeClr>
                  </a:solidFill>
                </a:rPr>
                <a:t>2</a:t>
              </a:r>
              <a:endParaRPr lang="en-US" sz="1400" b="1" dirty="0">
                <a:solidFill>
                  <a:schemeClr val="accent6">
                    <a:lumMod val="60000"/>
                    <a:lumOff val="40000"/>
                  </a:schemeClr>
                </a:solidFill>
              </a:endParaRPr>
            </a:p>
          </p:txBody>
        </p:sp>
      </p:grpSp>
      <p:grpSp>
        <p:nvGrpSpPr>
          <p:cNvPr id="34" name="Group 33"/>
          <p:cNvGrpSpPr/>
          <p:nvPr/>
        </p:nvGrpSpPr>
        <p:grpSpPr>
          <a:xfrm>
            <a:off x="381000" y="152400"/>
            <a:ext cx="2743200" cy="533400"/>
            <a:chOff x="5943600" y="1371600"/>
            <a:chExt cx="2743200" cy="533400"/>
          </a:xfrm>
        </p:grpSpPr>
        <p:sp>
          <p:nvSpPr>
            <p:cNvPr id="35" name="Rectangle 34"/>
            <p:cNvSpPr/>
            <p:nvPr/>
          </p:nvSpPr>
          <p:spPr>
            <a:xfrm>
              <a:off x="5943600" y="1371600"/>
              <a:ext cx="2743200" cy="53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b="1" dirty="0" smtClean="0">
                  <a:solidFill>
                    <a:schemeClr val="bg1"/>
                  </a:solidFill>
                </a:rPr>
                <a:t>Model accuracy</a:t>
              </a:r>
              <a:endParaRPr lang="en-US" sz="2400" b="1" dirty="0">
                <a:solidFill>
                  <a:schemeClr val="bg1"/>
                </a:solidFill>
              </a:endParaRPr>
            </a:p>
          </p:txBody>
        </p:sp>
        <p:sp>
          <p:nvSpPr>
            <p:cNvPr id="36" name="Rectangle 35"/>
            <p:cNvSpPr/>
            <p:nvPr/>
          </p:nvSpPr>
          <p:spPr>
            <a:xfrm>
              <a:off x="6019798" y="1422276"/>
              <a:ext cx="411480" cy="406524"/>
            </a:xfrm>
            <a:prstGeom prst="rect">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lumMod val="60000"/>
                      <a:lumOff val="40000"/>
                    </a:schemeClr>
                  </a:solidFill>
                </a:rPr>
                <a:t>1</a:t>
              </a:r>
              <a:endParaRPr lang="en-US" sz="1400" b="1" dirty="0">
                <a:solidFill>
                  <a:schemeClr val="accent6">
                    <a:lumMod val="60000"/>
                    <a:lumOff val="40000"/>
                  </a:schemeClr>
                </a:solidFill>
              </a:endParaRPr>
            </a:p>
          </p:txBody>
        </p:sp>
      </p:grpSp>
    </p:spTree>
    <p:extLst>
      <p:ext uri="{BB962C8B-B14F-4D97-AF65-F5344CB8AC3E}">
        <p14:creationId xmlns:p14="http://schemas.microsoft.com/office/powerpoint/2010/main" val="1653575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Balance fit (sum of square errors) with model complexity (number of terms in the model; denoted by </a:t>
            </a:r>
            <a:r>
              <a:rPr lang="en-US" i="1" dirty="0" smtClean="0">
                <a:solidFill>
                  <a:srgbClr val="FF0000"/>
                </a:solidFill>
              </a:rPr>
              <a:t>p</a:t>
            </a:r>
            <a:r>
              <a:rPr lang="en-US" dirty="0" smtClean="0"/>
              <a:t>)</a:t>
            </a:r>
            <a:endParaRPr lang="en-US" dirty="0"/>
          </a:p>
        </p:txBody>
      </p:sp>
      <p:sp>
        <p:nvSpPr>
          <p:cNvPr id="3" name="Title 2"/>
          <p:cNvSpPr>
            <a:spLocks noGrp="1"/>
          </p:cNvSpPr>
          <p:nvPr>
            <p:ph type="title"/>
          </p:nvPr>
        </p:nvSpPr>
        <p:spPr/>
        <p:txBody>
          <a:bodyPr/>
          <a:lstStyle/>
          <a:p>
            <a:r>
              <a:rPr lang="en-US" dirty="0" smtClean="0"/>
              <a:t>MODEL SELECTION CRITERIA</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24000" y="1876292"/>
                <a:ext cx="6248400" cy="4801571"/>
              </a:xfrm>
              <a:prstGeom prst="rect">
                <a:avLst/>
              </a:prstGeom>
              <a:noFill/>
            </p:spPr>
            <p:txBody>
              <a:bodyPr wrap="square" rtlCol="0">
                <a:spAutoFit/>
              </a:bodyPr>
              <a:lstStyle/>
              <a:p>
                <a:r>
                  <a:rPr lang="en-US" sz="1700" dirty="0" smtClean="0"/>
                  <a:t>Corrected Akaike Information Criterion</a:t>
                </a:r>
                <a:endParaRPr lang="en-US" sz="1700" dirty="0"/>
              </a:p>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𝐴𝐼</m:t>
                      </m:r>
                      <m:sSub>
                        <m:sSubPr>
                          <m:ctrlPr>
                            <a:rPr lang="en-US" sz="1700" i="1">
                              <a:latin typeface="Cambria Math"/>
                            </a:rPr>
                          </m:ctrlPr>
                        </m:sSubPr>
                        <m:e>
                          <m:r>
                            <a:rPr lang="en-US" sz="1700" i="1">
                              <a:latin typeface="Cambria Math" panose="02040503050406030204" pitchFamily="18" charset="0"/>
                            </a:rPr>
                            <m:t>𝐶</m:t>
                          </m:r>
                        </m:e>
                        <m:sub>
                          <m:r>
                            <a:rPr lang="en-US" sz="1700" i="1">
                              <a:latin typeface="Cambria Math" panose="02040503050406030204" pitchFamily="18" charset="0"/>
                            </a:rPr>
                            <m:t>𝑐</m:t>
                          </m:r>
                        </m:sub>
                      </m:sSub>
                      <m:r>
                        <a:rPr lang="en-US" sz="1700" i="1">
                          <a:latin typeface="Cambria Math" panose="02040503050406030204" pitchFamily="18" charset="0"/>
                        </a:rPr>
                        <m:t>=</m:t>
                      </m:r>
                      <m:r>
                        <a:rPr lang="en-US" sz="1700" i="1">
                          <a:latin typeface="Cambria Math" panose="02040503050406030204" pitchFamily="18" charset="0"/>
                        </a:rPr>
                        <m:t>𝑁</m:t>
                      </m:r>
                      <m:func>
                        <m:funcPr>
                          <m:ctrlPr>
                            <a:rPr lang="en-US" sz="1700" i="1">
                              <a:latin typeface="Cambria Math"/>
                            </a:rPr>
                          </m:ctrlPr>
                        </m:funcPr>
                        <m:fName>
                          <m:r>
                            <m:rPr>
                              <m:sty m:val="p"/>
                            </m:rPr>
                            <a:rPr lang="en-US" sz="1700">
                              <a:latin typeface="Cambria Math" panose="02040503050406030204" pitchFamily="18" charset="0"/>
                            </a:rPr>
                            <m:t>log</m:t>
                          </m:r>
                        </m:fName>
                        <m:e>
                          <m:d>
                            <m:dPr>
                              <m:ctrlPr>
                                <a:rPr lang="en-US" sz="1700" i="1">
                                  <a:latin typeface="Cambria Math"/>
                                </a:rPr>
                              </m:ctrlPr>
                            </m:dPr>
                            <m:e>
                              <m:f>
                                <m:fPr>
                                  <m:ctrlPr>
                                    <a:rPr lang="en-US" sz="1700" i="1">
                                      <a:latin typeface="Cambria Math"/>
                                    </a:rPr>
                                  </m:ctrlPr>
                                </m:fPr>
                                <m:num>
                                  <m:r>
                                    <a:rPr lang="en-US" sz="1700" i="1">
                                      <a:latin typeface="Cambria Math" panose="02040503050406030204" pitchFamily="18" charset="0"/>
                                    </a:rPr>
                                    <m:t>1</m:t>
                                  </m:r>
                                </m:num>
                                <m:den>
                                  <m:r>
                                    <a:rPr lang="en-US" sz="1700" i="1">
                                      <a:latin typeface="Cambria Math" panose="02040503050406030204" pitchFamily="18" charset="0"/>
                                    </a:rPr>
                                    <m:t>𝑁</m:t>
                                  </m:r>
                                </m:den>
                              </m:f>
                              <m:nary>
                                <m:naryPr>
                                  <m:chr m:val="∑"/>
                                  <m:ctrlPr>
                                    <a:rPr lang="en-US" sz="1700" i="1">
                                      <a:latin typeface="Cambria Math"/>
                                    </a:rPr>
                                  </m:ctrlPr>
                                </m:naryPr>
                                <m:sub>
                                  <m:r>
                                    <m:rPr>
                                      <m:brk m:alnAt="23"/>
                                    </m:rPr>
                                    <a:rPr lang="en-US" sz="1700" i="1">
                                      <a:latin typeface="Cambria Math" panose="02040503050406030204" pitchFamily="18" charset="0"/>
                                    </a:rPr>
                                    <m:t>𝑖</m:t>
                                  </m:r>
                                  <m:r>
                                    <a:rPr lang="en-US" sz="1700" i="1">
                                      <a:latin typeface="Cambria Math" panose="02040503050406030204" pitchFamily="18" charset="0"/>
                                    </a:rPr>
                                    <m:t>=1</m:t>
                                  </m:r>
                                </m:sub>
                                <m:sup>
                                  <m:r>
                                    <a:rPr lang="en-US" sz="1700" i="1">
                                      <a:latin typeface="Cambria Math" panose="02040503050406030204" pitchFamily="18" charset="0"/>
                                    </a:rPr>
                                    <m:t>𝑁</m:t>
                                  </m:r>
                                </m:sup>
                                <m:e>
                                  <m:sSup>
                                    <m:sSupPr>
                                      <m:ctrlPr>
                                        <a:rPr lang="en-US" sz="1700" i="1">
                                          <a:latin typeface="Cambria Math"/>
                                        </a:rPr>
                                      </m:ctrlPr>
                                    </m:sSupPr>
                                    <m:e>
                                      <m:d>
                                        <m:dPr>
                                          <m:ctrlPr>
                                            <a:rPr lang="en-US" sz="1700" i="1">
                                              <a:latin typeface="Cambria Math"/>
                                            </a:rPr>
                                          </m:ctrlPr>
                                        </m:dPr>
                                        <m:e>
                                          <m:sSub>
                                            <m:sSubPr>
                                              <m:ctrlPr>
                                                <a:rPr lang="en-US" sz="1700" i="1">
                                                  <a:latin typeface="Cambria Math"/>
                                                </a:rPr>
                                              </m:ctrlPr>
                                            </m:sSubPr>
                                            <m:e>
                                              <m:r>
                                                <a:rPr lang="en-US" sz="1700" b="0" i="1" smtClean="0">
                                                  <a:latin typeface="Cambria Math"/>
                                                </a:rPr>
                                                <m:t>𝑧</m:t>
                                              </m:r>
                                            </m:e>
                                            <m:sub>
                                              <m:r>
                                                <a:rPr lang="en-US" sz="1700" i="1">
                                                  <a:latin typeface="Cambria Math" panose="02040503050406030204" pitchFamily="18" charset="0"/>
                                                </a:rPr>
                                                <m:t>𝑖</m:t>
                                              </m:r>
                                            </m:sub>
                                          </m:sSub>
                                          <m:r>
                                            <a:rPr lang="en-US" sz="1700" i="1">
                                              <a:latin typeface="Cambria Math" panose="02040503050406030204" pitchFamily="18" charset="0"/>
                                            </a:rPr>
                                            <m:t>−</m:t>
                                          </m:r>
                                          <m:sSub>
                                            <m:sSubPr>
                                              <m:ctrlPr>
                                                <a:rPr lang="en-US" sz="1700" i="1">
                                                  <a:latin typeface="Cambria Math"/>
                                                </a:rPr>
                                              </m:ctrlPr>
                                            </m:sSubPr>
                                            <m:e>
                                              <m:r>
                                                <a:rPr lang="en-US" sz="1700" i="1">
                                                  <a:latin typeface="Cambria Math" panose="02040503050406030204" pitchFamily="18" charset="0"/>
                                                </a:rPr>
                                                <m:t>𝑋</m:t>
                                              </m:r>
                                            </m:e>
                                            <m:sub>
                                              <m:r>
                                                <a:rPr lang="en-US" sz="1700" i="1">
                                                  <a:latin typeface="Cambria Math" panose="02040503050406030204" pitchFamily="18" charset="0"/>
                                                </a:rPr>
                                                <m:t>𝑖</m:t>
                                              </m:r>
                                            </m:sub>
                                          </m:sSub>
                                          <m:r>
                                            <a:rPr lang="en-US" sz="1700" i="1">
                                              <a:latin typeface="Cambria Math" panose="02040503050406030204" pitchFamily="18" charset="0"/>
                                            </a:rPr>
                                            <m:t>𝛽</m:t>
                                          </m:r>
                                        </m:e>
                                      </m:d>
                                    </m:e>
                                    <m:sup>
                                      <m:r>
                                        <a:rPr lang="en-US" sz="1700" i="1">
                                          <a:latin typeface="Cambria Math" panose="02040503050406030204" pitchFamily="18" charset="0"/>
                                        </a:rPr>
                                        <m:t>2</m:t>
                                      </m:r>
                                    </m:sup>
                                  </m:sSup>
                                </m:e>
                              </m:nary>
                            </m:e>
                          </m:d>
                          <m:r>
                            <a:rPr lang="en-US" sz="1700" i="1">
                              <a:latin typeface="Cambria Math" panose="02040503050406030204" pitchFamily="18" charset="0"/>
                            </a:rPr>
                            <m:t>+2</m:t>
                          </m:r>
                          <m:r>
                            <a:rPr lang="en-US" sz="1700" b="1" i="1">
                              <a:solidFill>
                                <a:srgbClr val="FF0000"/>
                              </a:solidFill>
                              <a:latin typeface="Cambria Math" panose="02040503050406030204" pitchFamily="18" charset="0"/>
                            </a:rPr>
                            <m:t>𝒑</m:t>
                          </m:r>
                          <m:r>
                            <a:rPr lang="en-US" sz="1700" i="1">
                              <a:latin typeface="Cambria Math" panose="02040503050406030204" pitchFamily="18" charset="0"/>
                            </a:rPr>
                            <m:t>+</m:t>
                          </m:r>
                          <m:f>
                            <m:fPr>
                              <m:ctrlPr>
                                <a:rPr lang="en-US" sz="1700" i="1">
                                  <a:latin typeface="Cambria Math"/>
                                </a:rPr>
                              </m:ctrlPr>
                            </m:fPr>
                            <m:num>
                              <m:r>
                                <a:rPr lang="en-US" sz="1700" i="1">
                                  <a:latin typeface="Cambria Math" panose="02040503050406030204" pitchFamily="18" charset="0"/>
                                </a:rPr>
                                <m:t>2</m:t>
                              </m:r>
                              <m:r>
                                <a:rPr lang="en-US" sz="1700" b="1" i="1">
                                  <a:solidFill>
                                    <a:srgbClr val="FF0000"/>
                                  </a:solidFill>
                                  <a:latin typeface="Cambria Math" panose="02040503050406030204" pitchFamily="18" charset="0"/>
                                </a:rPr>
                                <m:t>𝒑</m:t>
                              </m:r>
                              <m:d>
                                <m:dPr>
                                  <m:ctrlPr>
                                    <a:rPr lang="en-US" sz="1700" i="1">
                                      <a:latin typeface="Cambria Math"/>
                                    </a:rPr>
                                  </m:ctrlPr>
                                </m:dPr>
                                <m:e>
                                  <m:r>
                                    <a:rPr lang="en-US" sz="1700" b="1" i="1">
                                      <a:solidFill>
                                        <a:srgbClr val="FF0000"/>
                                      </a:solidFill>
                                      <a:latin typeface="Cambria Math" panose="02040503050406030204" pitchFamily="18" charset="0"/>
                                    </a:rPr>
                                    <m:t>𝒑</m:t>
                                  </m:r>
                                  <m:r>
                                    <a:rPr lang="en-US" sz="1700" i="1">
                                      <a:latin typeface="Cambria Math" panose="02040503050406030204" pitchFamily="18" charset="0"/>
                                    </a:rPr>
                                    <m:t>+1</m:t>
                                  </m:r>
                                </m:e>
                              </m:d>
                            </m:num>
                            <m:den>
                              <m:r>
                                <a:rPr lang="en-US" sz="1700" i="1">
                                  <a:latin typeface="Cambria Math" panose="02040503050406030204" pitchFamily="18" charset="0"/>
                                </a:rPr>
                                <m:t>𝑁</m:t>
                              </m:r>
                              <m:r>
                                <a:rPr lang="en-US" sz="1700" i="1">
                                  <a:latin typeface="Cambria Math" panose="02040503050406030204" pitchFamily="18" charset="0"/>
                                </a:rPr>
                                <m:t>−</m:t>
                              </m:r>
                              <m:r>
                                <a:rPr lang="en-US" sz="1700" b="1" i="1">
                                  <a:solidFill>
                                    <a:srgbClr val="FF0000"/>
                                  </a:solidFill>
                                  <a:latin typeface="Cambria Math" panose="02040503050406030204" pitchFamily="18" charset="0"/>
                                </a:rPr>
                                <m:t>𝒑</m:t>
                              </m:r>
                              <m:r>
                                <a:rPr lang="en-US" sz="1700" i="1">
                                  <a:latin typeface="Cambria Math" panose="02040503050406030204" pitchFamily="18" charset="0"/>
                                </a:rPr>
                                <m:t>−1</m:t>
                              </m:r>
                            </m:den>
                          </m:f>
                        </m:e>
                      </m:func>
                    </m:oMath>
                  </m:oMathPara>
                </a14:m>
                <a:endParaRPr lang="en-US" sz="1700" dirty="0"/>
              </a:p>
              <a:p>
                <a:r>
                  <a:rPr lang="en-US" sz="1700" dirty="0"/>
                  <a:t>Mallows’ </a:t>
                </a:r>
                <a:r>
                  <a:rPr lang="en-US" sz="1700" dirty="0" err="1"/>
                  <a:t>Cp</a:t>
                </a:r>
                <a:r>
                  <a:rPr lang="en-US" sz="1700" dirty="0"/>
                  <a:t> </a:t>
                </a:r>
              </a:p>
              <a:p>
                <a:pPr/>
                <a14:m>
                  <m:oMathPara xmlns:m="http://schemas.openxmlformats.org/officeDocument/2006/math">
                    <m:oMathParaPr>
                      <m:jc m:val="centerGroup"/>
                    </m:oMathParaPr>
                    <m:oMath xmlns:m="http://schemas.openxmlformats.org/officeDocument/2006/math">
                      <m:sSub>
                        <m:sSubPr>
                          <m:ctrlPr>
                            <a:rPr lang="en-US" sz="1700" i="1">
                              <a:latin typeface="Cambria Math"/>
                            </a:rPr>
                          </m:ctrlPr>
                        </m:sSubPr>
                        <m:e>
                          <m:r>
                            <a:rPr lang="en-US" sz="1700" i="1">
                              <a:latin typeface="Cambria Math" panose="02040503050406030204" pitchFamily="18" charset="0"/>
                            </a:rPr>
                            <m:t>𝐶</m:t>
                          </m:r>
                        </m:e>
                        <m:sub>
                          <m:r>
                            <a:rPr lang="en-US" sz="1700" i="1">
                              <a:latin typeface="Cambria Math" panose="02040503050406030204" pitchFamily="18" charset="0"/>
                            </a:rPr>
                            <m:t>𝑝</m:t>
                          </m:r>
                        </m:sub>
                      </m:sSub>
                      <m:r>
                        <a:rPr lang="en-US" sz="1700" i="1">
                          <a:latin typeface="Cambria Math" panose="02040503050406030204" pitchFamily="18" charset="0"/>
                        </a:rPr>
                        <m:t>=</m:t>
                      </m:r>
                      <m:f>
                        <m:fPr>
                          <m:ctrlPr>
                            <a:rPr lang="en-US" sz="1700" i="1">
                              <a:latin typeface="Cambria Math"/>
                            </a:rPr>
                          </m:ctrlPr>
                        </m:fPr>
                        <m:num>
                          <m:nary>
                            <m:naryPr>
                              <m:chr m:val="∑"/>
                              <m:ctrlPr>
                                <a:rPr lang="en-US" sz="1700" i="1">
                                  <a:latin typeface="Cambria Math"/>
                                </a:rPr>
                              </m:ctrlPr>
                            </m:naryPr>
                            <m:sub>
                              <m:r>
                                <m:rPr>
                                  <m:brk m:alnAt="23"/>
                                </m:rPr>
                                <a:rPr lang="en-US" sz="1700" i="1">
                                  <a:latin typeface="Cambria Math" panose="02040503050406030204" pitchFamily="18" charset="0"/>
                                </a:rPr>
                                <m:t>𝑖</m:t>
                              </m:r>
                              <m:r>
                                <a:rPr lang="en-US" sz="1700" i="1">
                                  <a:latin typeface="Cambria Math" panose="02040503050406030204" pitchFamily="18" charset="0"/>
                                </a:rPr>
                                <m:t>=1</m:t>
                              </m:r>
                            </m:sub>
                            <m:sup>
                              <m:r>
                                <a:rPr lang="en-US" sz="1700" i="1">
                                  <a:latin typeface="Cambria Math" panose="02040503050406030204" pitchFamily="18" charset="0"/>
                                </a:rPr>
                                <m:t>𝑁</m:t>
                              </m:r>
                            </m:sup>
                            <m:e>
                              <m:sSup>
                                <m:sSupPr>
                                  <m:ctrlPr>
                                    <a:rPr lang="en-US" sz="1700" i="1">
                                      <a:latin typeface="Cambria Math"/>
                                    </a:rPr>
                                  </m:ctrlPr>
                                </m:sSupPr>
                                <m:e>
                                  <m:d>
                                    <m:dPr>
                                      <m:ctrlPr>
                                        <a:rPr lang="en-US" sz="1700" i="1">
                                          <a:latin typeface="Cambria Math"/>
                                        </a:rPr>
                                      </m:ctrlPr>
                                    </m:dPr>
                                    <m:e>
                                      <m:sSub>
                                        <m:sSubPr>
                                          <m:ctrlPr>
                                            <a:rPr lang="en-US" sz="1700" i="1">
                                              <a:latin typeface="Cambria Math"/>
                                            </a:rPr>
                                          </m:ctrlPr>
                                        </m:sSubPr>
                                        <m:e>
                                          <m:r>
                                            <a:rPr lang="en-US" sz="1700" b="0" i="1" smtClean="0">
                                              <a:latin typeface="Cambria Math"/>
                                            </a:rPr>
                                            <m:t>𝑧</m:t>
                                          </m:r>
                                        </m:e>
                                        <m:sub>
                                          <m:r>
                                            <a:rPr lang="en-US" sz="1700" i="1">
                                              <a:latin typeface="Cambria Math" panose="02040503050406030204" pitchFamily="18" charset="0"/>
                                            </a:rPr>
                                            <m:t>𝑖</m:t>
                                          </m:r>
                                        </m:sub>
                                      </m:sSub>
                                      <m:r>
                                        <a:rPr lang="en-US" sz="1700" i="1">
                                          <a:latin typeface="Cambria Math" panose="02040503050406030204" pitchFamily="18" charset="0"/>
                                        </a:rPr>
                                        <m:t>−</m:t>
                                      </m:r>
                                      <m:sSub>
                                        <m:sSubPr>
                                          <m:ctrlPr>
                                            <a:rPr lang="en-US" sz="1700" i="1">
                                              <a:latin typeface="Cambria Math"/>
                                            </a:rPr>
                                          </m:ctrlPr>
                                        </m:sSubPr>
                                        <m:e>
                                          <m:r>
                                            <a:rPr lang="en-US" sz="1700" i="1">
                                              <a:latin typeface="Cambria Math" panose="02040503050406030204" pitchFamily="18" charset="0"/>
                                            </a:rPr>
                                            <m:t>𝑋</m:t>
                                          </m:r>
                                        </m:e>
                                        <m:sub>
                                          <m:r>
                                            <a:rPr lang="en-US" sz="1700" i="1">
                                              <a:latin typeface="Cambria Math" panose="02040503050406030204" pitchFamily="18" charset="0"/>
                                            </a:rPr>
                                            <m:t>𝑖</m:t>
                                          </m:r>
                                        </m:sub>
                                      </m:sSub>
                                      <m:r>
                                        <a:rPr lang="en-US" sz="1700" i="1">
                                          <a:latin typeface="Cambria Math" panose="02040503050406030204" pitchFamily="18" charset="0"/>
                                        </a:rPr>
                                        <m:t>𝛽</m:t>
                                      </m:r>
                                    </m:e>
                                  </m:d>
                                </m:e>
                                <m:sup>
                                  <m:r>
                                    <a:rPr lang="en-US" sz="1700" i="1">
                                      <a:latin typeface="Cambria Math" panose="02040503050406030204" pitchFamily="18" charset="0"/>
                                    </a:rPr>
                                    <m:t>2</m:t>
                                  </m:r>
                                </m:sup>
                              </m:sSup>
                            </m:e>
                          </m:nary>
                        </m:num>
                        <m:den>
                          <m:acc>
                            <m:accPr>
                              <m:chr m:val="̂"/>
                              <m:ctrlPr>
                                <a:rPr lang="en-US" sz="1700" i="1" dirty="0">
                                  <a:latin typeface="Cambria Math"/>
                                </a:rPr>
                              </m:ctrlPr>
                            </m:accPr>
                            <m:e>
                              <m:sSup>
                                <m:sSupPr>
                                  <m:ctrlPr>
                                    <a:rPr lang="en-US" sz="1700" i="1">
                                      <a:latin typeface="Cambria Math"/>
                                    </a:rPr>
                                  </m:ctrlPr>
                                </m:sSupPr>
                                <m:e>
                                  <m:r>
                                    <a:rPr lang="en-US" sz="1700" i="1">
                                      <a:latin typeface="Cambria Math" panose="02040503050406030204" pitchFamily="18" charset="0"/>
                                    </a:rPr>
                                    <m:t>𝜎</m:t>
                                  </m:r>
                                </m:e>
                                <m:sup>
                                  <m:r>
                                    <a:rPr lang="en-US" sz="1700" i="1">
                                      <a:latin typeface="Cambria Math" panose="02040503050406030204" pitchFamily="18" charset="0"/>
                                    </a:rPr>
                                    <m:t>2</m:t>
                                  </m:r>
                                </m:sup>
                              </m:sSup>
                            </m:e>
                          </m:acc>
                        </m:den>
                      </m:f>
                      <m:r>
                        <a:rPr lang="en-US" sz="1700" i="1">
                          <a:latin typeface="Cambria Math" panose="02040503050406030204" pitchFamily="18" charset="0"/>
                        </a:rPr>
                        <m:t>+2</m:t>
                      </m:r>
                      <m:r>
                        <a:rPr lang="en-US" sz="1700" b="1" i="1">
                          <a:solidFill>
                            <a:srgbClr val="FF0000"/>
                          </a:solidFill>
                          <a:latin typeface="Cambria Math" panose="02040503050406030204" pitchFamily="18" charset="0"/>
                        </a:rPr>
                        <m:t>𝒑</m:t>
                      </m:r>
                      <m:r>
                        <a:rPr lang="en-US" sz="1700" i="1">
                          <a:latin typeface="Cambria Math" panose="02040503050406030204" pitchFamily="18" charset="0"/>
                        </a:rPr>
                        <m:t>−</m:t>
                      </m:r>
                      <m:r>
                        <a:rPr lang="en-US" sz="1700" i="1">
                          <a:latin typeface="Cambria Math" panose="02040503050406030204" pitchFamily="18" charset="0"/>
                        </a:rPr>
                        <m:t>𝑁</m:t>
                      </m:r>
                    </m:oMath>
                  </m:oMathPara>
                </a14:m>
                <a:endParaRPr lang="en-US" sz="1700" dirty="0"/>
              </a:p>
              <a:p>
                <a:r>
                  <a:rPr lang="en-US" sz="1700" dirty="0" err="1"/>
                  <a:t>Hannan</a:t>
                </a:r>
                <a:r>
                  <a:rPr lang="en-US" sz="1700" dirty="0"/>
                  <a:t>-Quinn Information </a:t>
                </a:r>
                <a:r>
                  <a:rPr lang="en-US" sz="1700" dirty="0" smtClean="0"/>
                  <a:t>Criterion</a:t>
                </a:r>
                <a:endParaRPr lang="en-US" sz="1700" dirty="0"/>
              </a:p>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𝐻𝑄𝐶</m:t>
                      </m:r>
                      <m:r>
                        <a:rPr lang="en-US" sz="1700" i="1">
                          <a:latin typeface="Cambria Math" panose="02040503050406030204" pitchFamily="18" charset="0"/>
                        </a:rPr>
                        <m:t>=</m:t>
                      </m:r>
                      <m:r>
                        <a:rPr lang="en-US" sz="1700" i="1">
                          <a:latin typeface="Cambria Math" panose="02040503050406030204" pitchFamily="18" charset="0"/>
                        </a:rPr>
                        <m:t>𝑁</m:t>
                      </m:r>
                      <m:r>
                        <a:rPr lang="en-US" sz="1700" i="1">
                          <a:latin typeface="Cambria Math" panose="02040503050406030204" pitchFamily="18" charset="0"/>
                        </a:rPr>
                        <m:t> </m:t>
                      </m:r>
                      <m:r>
                        <m:rPr>
                          <m:sty m:val="p"/>
                        </m:rPr>
                        <a:rPr lang="en-US" sz="1700" i="0">
                          <a:latin typeface="Cambria Math" panose="02040503050406030204" pitchFamily="18" charset="0"/>
                        </a:rPr>
                        <m:t>log</m:t>
                      </m:r>
                      <m:d>
                        <m:dPr>
                          <m:ctrlPr>
                            <a:rPr lang="en-US" sz="1700" i="1">
                              <a:latin typeface="Cambria Math"/>
                            </a:rPr>
                          </m:ctrlPr>
                        </m:dPr>
                        <m:e>
                          <m:f>
                            <m:fPr>
                              <m:ctrlPr>
                                <a:rPr lang="en-US" sz="1700" i="1">
                                  <a:latin typeface="Cambria Math"/>
                                </a:rPr>
                              </m:ctrlPr>
                            </m:fPr>
                            <m:num>
                              <m:r>
                                <a:rPr lang="en-US" sz="1700" i="1">
                                  <a:latin typeface="Cambria Math" panose="02040503050406030204" pitchFamily="18" charset="0"/>
                                </a:rPr>
                                <m:t>1</m:t>
                              </m:r>
                            </m:num>
                            <m:den>
                              <m:r>
                                <a:rPr lang="en-US" sz="1700" i="1">
                                  <a:latin typeface="Cambria Math" panose="02040503050406030204" pitchFamily="18" charset="0"/>
                                </a:rPr>
                                <m:t>𝑁</m:t>
                              </m:r>
                            </m:den>
                          </m:f>
                          <m:nary>
                            <m:naryPr>
                              <m:chr m:val="∑"/>
                              <m:ctrlPr>
                                <a:rPr lang="en-US" sz="1700" i="1">
                                  <a:latin typeface="Cambria Math"/>
                                </a:rPr>
                              </m:ctrlPr>
                            </m:naryPr>
                            <m:sub>
                              <m:r>
                                <m:rPr>
                                  <m:brk m:alnAt="23"/>
                                </m:rPr>
                                <a:rPr lang="en-US" sz="1700" i="1">
                                  <a:latin typeface="Cambria Math" panose="02040503050406030204" pitchFamily="18" charset="0"/>
                                </a:rPr>
                                <m:t>𝑖</m:t>
                              </m:r>
                              <m:r>
                                <a:rPr lang="en-US" sz="1700" i="1">
                                  <a:latin typeface="Cambria Math" panose="02040503050406030204" pitchFamily="18" charset="0"/>
                                </a:rPr>
                                <m:t>=1</m:t>
                              </m:r>
                            </m:sub>
                            <m:sup>
                              <m:r>
                                <a:rPr lang="en-US" sz="1700" i="1">
                                  <a:latin typeface="Cambria Math" panose="02040503050406030204" pitchFamily="18" charset="0"/>
                                </a:rPr>
                                <m:t>𝑁</m:t>
                              </m:r>
                            </m:sup>
                            <m:e>
                              <m:sSup>
                                <m:sSupPr>
                                  <m:ctrlPr>
                                    <a:rPr lang="en-US" sz="1700" i="1">
                                      <a:latin typeface="Cambria Math"/>
                                    </a:rPr>
                                  </m:ctrlPr>
                                </m:sSupPr>
                                <m:e>
                                  <m:d>
                                    <m:dPr>
                                      <m:ctrlPr>
                                        <a:rPr lang="en-US" sz="1700" i="1">
                                          <a:latin typeface="Cambria Math"/>
                                        </a:rPr>
                                      </m:ctrlPr>
                                    </m:dPr>
                                    <m:e>
                                      <m:sSub>
                                        <m:sSubPr>
                                          <m:ctrlPr>
                                            <a:rPr lang="en-US" sz="1700" i="1">
                                              <a:latin typeface="Cambria Math"/>
                                            </a:rPr>
                                          </m:ctrlPr>
                                        </m:sSubPr>
                                        <m:e>
                                          <m:r>
                                            <a:rPr lang="en-US" sz="1700" b="0" i="1" smtClean="0">
                                              <a:latin typeface="Cambria Math"/>
                                            </a:rPr>
                                            <m:t>𝑧</m:t>
                                          </m:r>
                                        </m:e>
                                        <m:sub>
                                          <m:r>
                                            <a:rPr lang="en-US" sz="1700" i="1">
                                              <a:latin typeface="Cambria Math" panose="02040503050406030204" pitchFamily="18" charset="0"/>
                                            </a:rPr>
                                            <m:t>𝑖</m:t>
                                          </m:r>
                                        </m:sub>
                                      </m:sSub>
                                      <m:r>
                                        <a:rPr lang="en-US" sz="1700" i="1">
                                          <a:latin typeface="Cambria Math" panose="02040503050406030204" pitchFamily="18" charset="0"/>
                                        </a:rPr>
                                        <m:t>−</m:t>
                                      </m:r>
                                      <m:sSub>
                                        <m:sSubPr>
                                          <m:ctrlPr>
                                            <a:rPr lang="en-US" sz="1700" i="1">
                                              <a:latin typeface="Cambria Math"/>
                                            </a:rPr>
                                          </m:ctrlPr>
                                        </m:sSubPr>
                                        <m:e>
                                          <m:r>
                                            <a:rPr lang="en-US" sz="1700" i="1">
                                              <a:latin typeface="Cambria Math" panose="02040503050406030204" pitchFamily="18" charset="0"/>
                                            </a:rPr>
                                            <m:t>𝑋</m:t>
                                          </m:r>
                                        </m:e>
                                        <m:sub>
                                          <m:r>
                                            <a:rPr lang="en-US" sz="1700" i="1">
                                              <a:latin typeface="Cambria Math" panose="02040503050406030204" pitchFamily="18" charset="0"/>
                                            </a:rPr>
                                            <m:t>𝑖</m:t>
                                          </m:r>
                                        </m:sub>
                                      </m:sSub>
                                      <m:r>
                                        <a:rPr lang="en-US" sz="1700" i="1">
                                          <a:latin typeface="Cambria Math" panose="02040503050406030204" pitchFamily="18" charset="0"/>
                                        </a:rPr>
                                        <m:t>𝛽</m:t>
                                      </m:r>
                                    </m:e>
                                  </m:d>
                                </m:e>
                                <m:sup>
                                  <m:r>
                                    <a:rPr lang="en-US" sz="1700" i="1">
                                      <a:latin typeface="Cambria Math" panose="02040503050406030204" pitchFamily="18" charset="0"/>
                                    </a:rPr>
                                    <m:t>2</m:t>
                                  </m:r>
                                </m:sup>
                              </m:sSup>
                            </m:e>
                          </m:nary>
                        </m:e>
                      </m:d>
                      <m:r>
                        <a:rPr lang="en-US" sz="1700" i="1">
                          <a:latin typeface="Cambria Math" panose="02040503050406030204" pitchFamily="18" charset="0"/>
                        </a:rPr>
                        <m:t>+2</m:t>
                      </m:r>
                      <m:r>
                        <a:rPr lang="en-US" sz="1700" b="1" i="1">
                          <a:solidFill>
                            <a:srgbClr val="FF0000"/>
                          </a:solidFill>
                          <a:latin typeface="Cambria Math" panose="02040503050406030204" pitchFamily="18" charset="0"/>
                        </a:rPr>
                        <m:t>𝒑</m:t>
                      </m:r>
                      <m:r>
                        <a:rPr lang="en-US" sz="1700" b="1" i="1">
                          <a:solidFill>
                            <a:srgbClr val="FF0000"/>
                          </a:solidFill>
                          <a:latin typeface="Cambria Math" panose="02040503050406030204" pitchFamily="18" charset="0"/>
                        </a:rPr>
                        <m:t> </m:t>
                      </m:r>
                      <m:r>
                        <m:rPr>
                          <m:sty m:val="p"/>
                        </m:rPr>
                        <a:rPr lang="en-US" sz="1700">
                          <a:latin typeface="Cambria Math" panose="02040503050406030204" pitchFamily="18" charset="0"/>
                        </a:rPr>
                        <m:t>log</m:t>
                      </m:r>
                      <m:r>
                        <a:rPr lang="en-US" sz="1700" i="1">
                          <a:latin typeface="Cambria Math" panose="02040503050406030204" pitchFamily="18" charset="0"/>
                        </a:rPr>
                        <m:t>⁡(</m:t>
                      </m:r>
                      <m:func>
                        <m:funcPr>
                          <m:ctrlPr>
                            <a:rPr lang="en-US" sz="1700" i="1">
                              <a:latin typeface="Cambria Math"/>
                            </a:rPr>
                          </m:ctrlPr>
                        </m:funcPr>
                        <m:fName>
                          <m:r>
                            <m:rPr>
                              <m:sty m:val="p"/>
                            </m:rPr>
                            <a:rPr lang="en-US" sz="1700">
                              <a:latin typeface="Cambria Math" panose="02040503050406030204" pitchFamily="18" charset="0"/>
                            </a:rPr>
                            <m:t>log</m:t>
                          </m:r>
                        </m:fName>
                        <m:e>
                          <m:d>
                            <m:dPr>
                              <m:ctrlPr>
                                <a:rPr lang="en-US" sz="1700" i="1">
                                  <a:latin typeface="Cambria Math"/>
                                </a:rPr>
                              </m:ctrlPr>
                            </m:dPr>
                            <m:e>
                              <m:r>
                                <a:rPr lang="en-US" sz="1700" i="1">
                                  <a:latin typeface="Cambria Math" panose="02040503050406030204" pitchFamily="18" charset="0"/>
                                </a:rPr>
                                <m:t>𝑁</m:t>
                              </m:r>
                            </m:e>
                          </m:d>
                        </m:e>
                      </m:func>
                      <m:r>
                        <a:rPr lang="en-US" sz="1700" i="1">
                          <a:latin typeface="Cambria Math" panose="02040503050406030204" pitchFamily="18" charset="0"/>
                        </a:rPr>
                        <m:t>)</m:t>
                      </m:r>
                    </m:oMath>
                  </m:oMathPara>
                </a14:m>
                <a:endParaRPr lang="en-US" sz="1700" dirty="0"/>
              </a:p>
              <a:p>
                <a:r>
                  <a:rPr lang="en-US" sz="1700" dirty="0"/>
                  <a:t>Bayes Information </a:t>
                </a:r>
                <a:r>
                  <a:rPr lang="en-US" sz="1700" dirty="0" smtClean="0"/>
                  <a:t>Criterion</a:t>
                </a:r>
                <a:endParaRPr lang="en-US" sz="1700" dirty="0"/>
              </a:p>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𝐵𝐼𝐶</m:t>
                      </m:r>
                      <m:r>
                        <a:rPr lang="en-US" sz="1700" i="1">
                          <a:latin typeface="Cambria Math" panose="02040503050406030204" pitchFamily="18" charset="0"/>
                        </a:rPr>
                        <m:t>=</m:t>
                      </m:r>
                      <m:f>
                        <m:fPr>
                          <m:ctrlPr>
                            <a:rPr lang="en-US" sz="1700" i="1">
                              <a:latin typeface="Cambria Math"/>
                            </a:rPr>
                          </m:ctrlPr>
                        </m:fPr>
                        <m:num>
                          <m:nary>
                            <m:naryPr>
                              <m:chr m:val="∑"/>
                              <m:ctrlPr>
                                <a:rPr lang="en-US" sz="1700" i="1">
                                  <a:latin typeface="Cambria Math"/>
                                </a:rPr>
                              </m:ctrlPr>
                            </m:naryPr>
                            <m:sub>
                              <m:r>
                                <m:rPr>
                                  <m:brk m:alnAt="23"/>
                                </m:rPr>
                                <a:rPr lang="en-US" sz="1700" i="1">
                                  <a:latin typeface="Cambria Math" panose="02040503050406030204" pitchFamily="18" charset="0"/>
                                </a:rPr>
                                <m:t>𝑖</m:t>
                              </m:r>
                              <m:r>
                                <a:rPr lang="en-US" sz="1700" i="1">
                                  <a:latin typeface="Cambria Math" panose="02040503050406030204" pitchFamily="18" charset="0"/>
                                </a:rPr>
                                <m:t>=1</m:t>
                              </m:r>
                            </m:sub>
                            <m:sup>
                              <m:r>
                                <a:rPr lang="en-US" sz="1700" i="1">
                                  <a:latin typeface="Cambria Math" panose="02040503050406030204" pitchFamily="18" charset="0"/>
                                </a:rPr>
                                <m:t>𝑁</m:t>
                              </m:r>
                            </m:sup>
                            <m:e>
                              <m:sSup>
                                <m:sSupPr>
                                  <m:ctrlPr>
                                    <a:rPr lang="en-US" sz="1700" i="1">
                                      <a:latin typeface="Cambria Math"/>
                                    </a:rPr>
                                  </m:ctrlPr>
                                </m:sSupPr>
                                <m:e>
                                  <m:d>
                                    <m:dPr>
                                      <m:ctrlPr>
                                        <a:rPr lang="en-US" sz="1700" i="1">
                                          <a:latin typeface="Cambria Math"/>
                                        </a:rPr>
                                      </m:ctrlPr>
                                    </m:dPr>
                                    <m:e>
                                      <m:sSub>
                                        <m:sSubPr>
                                          <m:ctrlPr>
                                            <a:rPr lang="en-US" sz="1700" i="1">
                                              <a:latin typeface="Cambria Math"/>
                                            </a:rPr>
                                          </m:ctrlPr>
                                        </m:sSubPr>
                                        <m:e>
                                          <m:r>
                                            <a:rPr lang="en-US" sz="1700" b="0" i="1" smtClean="0">
                                              <a:latin typeface="Cambria Math"/>
                                            </a:rPr>
                                            <m:t>𝑧</m:t>
                                          </m:r>
                                        </m:e>
                                        <m:sub>
                                          <m:r>
                                            <a:rPr lang="en-US" sz="1700" i="1">
                                              <a:latin typeface="Cambria Math" panose="02040503050406030204" pitchFamily="18" charset="0"/>
                                            </a:rPr>
                                            <m:t>𝑖</m:t>
                                          </m:r>
                                        </m:sub>
                                      </m:sSub>
                                      <m:r>
                                        <a:rPr lang="en-US" sz="1700" i="1">
                                          <a:latin typeface="Cambria Math" panose="02040503050406030204" pitchFamily="18" charset="0"/>
                                        </a:rPr>
                                        <m:t>−</m:t>
                                      </m:r>
                                      <m:sSub>
                                        <m:sSubPr>
                                          <m:ctrlPr>
                                            <a:rPr lang="en-US" sz="1700" i="1">
                                              <a:latin typeface="Cambria Math"/>
                                            </a:rPr>
                                          </m:ctrlPr>
                                        </m:sSubPr>
                                        <m:e>
                                          <m:r>
                                            <a:rPr lang="en-US" sz="1700" i="1">
                                              <a:latin typeface="Cambria Math" panose="02040503050406030204" pitchFamily="18" charset="0"/>
                                            </a:rPr>
                                            <m:t>𝑋</m:t>
                                          </m:r>
                                        </m:e>
                                        <m:sub>
                                          <m:r>
                                            <a:rPr lang="en-US" sz="1700" i="1">
                                              <a:latin typeface="Cambria Math" panose="02040503050406030204" pitchFamily="18" charset="0"/>
                                            </a:rPr>
                                            <m:t>𝑖</m:t>
                                          </m:r>
                                        </m:sub>
                                      </m:sSub>
                                      <m:r>
                                        <a:rPr lang="en-US" sz="1700" i="1">
                                          <a:latin typeface="Cambria Math" panose="02040503050406030204" pitchFamily="18" charset="0"/>
                                        </a:rPr>
                                        <m:t>𝛽</m:t>
                                      </m:r>
                                    </m:e>
                                  </m:d>
                                </m:e>
                                <m:sup>
                                  <m:r>
                                    <a:rPr lang="en-US" sz="1700" i="1">
                                      <a:latin typeface="Cambria Math" panose="02040503050406030204" pitchFamily="18" charset="0"/>
                                    </a:rPr>
                                    <m:t>2</m:t>
                                  </m:r>
                                </m:sup>
                              </m:sSup>
                            </m:e>
                          </m:nary>
                        </m:num>
                        <m:den>
                          <m:acc>
                            <m:accPr>
                              <m:chr m:val="̂"/>
                              <m:ctrlPr>
                                <a:rPr lang="en-US" sz="1700" i="1" dirty="0">
                                  <a:latin typeface="Cambria Math"/>
                                </a:rPr>
                              </m:ctrlPr>
                            </m:accPr>
                            <m:e>
                              <m:sSup>
                                <m:sSupPr>
                                  <m:ctrlPr>
                                    <a:rPr lang="en-US" sz="1700" i="1">
                                      <a:latin typeface="Cambria Math"/>
                                    </a:rPr>
                                  </m:ctrlPr>
                                </m:sSupPr>
                                <m:e>
                                  <m:r>
                                    <a:rPr lang="en-US" sz="1700" i="1">
                                      <a:latin typeface="Cambria Math" panose="02040503050406030204" pitchFamily="18" charset="0"/>
                                    </a:rPr>
                                    <m:t>𝜎</m:t>
                                  </m:r>
                                </m:e>
                                <m:sup>
                                  <m:r>
                                    <a:rPr lang="en-US" sz="1700" i="1">
                                      <a:latin typeface="Cambria Math" panose="02040503050406030204" pitchFamily="18" charset="0"/>
                                    </a:rPr>
                                    <m:t>2</m:t>
                                  </m:r>
                                </m:sup>
                              </m:sSup>
                            </m:e>
                          </m:acc>
                        </m:den>
                      </m:f>
                      <m:r>
                        <a:rPr lang="en-US" sz="1700" i="1">
                          <a:latin typeface="Cambria Math" panose="02040503050406030204" pitchFamily="18" charset="0"/>
                        </a:rPr>
                        <m:t>+</m:t>
                      </m:r>
                      <m:r>
                        <a:rPr lang="en-US" sz="1700" b="1" i="1">
                          <a:solidFill>
                            <a:srgbClr val="FF0000"/>
                          </a:solidFill>
                          <a:latin typeface="Cambria Math" panose="02040503050406030204" pitchFamily="18" charset="0"/>
                        </a:rPr>
                        <m:t>𝒑</m:t>
                      </m:r>
                      <m:r>
                        <a:rPr lang="en-US" sz="1700" i="1">
                          <a:latin typeface="Cambria Math" panose="02040503050406030204" pitchFamily="18" charset="0"/>
                        </a:rPr>
                        <m:t> </m:t>
                      </m:r>
                      <m:r>
                        <m:rPr>
                          <m:sty m:val="p"/>
                        </m:rPr>
                        <a:rPr lang="en-US" sz="1700">
                          <a:latin typeface="Cambria Math" panose="02040503050406030204" pitchFamily="18" charset="0"/>
                        </a:rPr>
                        <m:t>log</m:t>
                      </m:r>
                      <m:r>
                        <a:rPr lang="en-US" sz="1700" i="1">
                          <a:latin typeface="Cambria Math" panose="02040503050406030204" pitchFamily="18" charset="0"/>
                        </a:rPr>
                        <m:t>⁡(</m:t>
                      </m:r>
                      <m:r>
                        <a:rPr lang="en-US" sz="1700" i="1">
                          <a:latin typeface="Cambria Math" panose="02040503050406030204" pitchFamily="18" charset="0"/>
                        </a:rPr>
                        <m:t>𝑁</m:t>
                      </m:r>
                      <m:r>
                        <a:rPr lang="en-US" sz="1700" i="1">
                          <a:latin typeface="Cambria Math" panose="02040503050406030204" pitchFamily="18" charset="0"/>
                        </a:rPr>
                        <m:t>)</m:t>
                      </m:r>
                    </m:oMath>
                  </m:oMathPara>
                </a14:m>
                <a:endParaRPr lang="en-US" sz="1700" dirty="0"/>
              </a:p>
              <a:p>
                <a:r>
                  <a:rPr lang="en-US" sz="1700" dirty="0"/>
                  <a:t>Mean Squared </a:t>
                </a:r>
                <a:r>
                  <a:rPr lang="en-US" sz="1700" dirty="0" smtClean="0"/>
                  <a:t>Error</a:t>
                </a:r>
                <a:endParaRPr lang="en-US" sz="1700" dirty="0"/>
              </a:p>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𝑀𝑆𝐸</m:t>
                      </m:r>
                      <m:r>
                        <a:rPr lang="en-US" sz="1700" i="1">
                          <a:latin typeface="Cambria Math" panose="02040503050406030204" pitchFamily="18" charset="0"/>
                        </a:rPr>
                        <m:t>=</m:t>
                      </m:r>
                      <m:f>
                        <m:fPr>
                          <m:ctrlPr>
                            <a:rPr lang="en-US" sz="1700" i="1">
                              <a:latin typeface="Cambria Math"/>
                            </a:rPr>
                          </m:ctrlPr>
                        </m:fPr>
                        <m:num>
                          <m:nary>
                            <m:naryPr>
                              <m:chr m:val="∑"/>
                              <m:ctrlPr>
                                <a:rPr lang="en-US" sz="1700" i="1">
                                  <a:latin typeface="Cambria Math"/>
                                </a:rPr>
                              </m:ctrlPr>
                            </m:naryPr>
                            <m:sub>
                              <m:r>
                                <m:rPr>
                                  <m:brk m:alnAt="23"/>
                                </m:rPr>
                                <a:rPr lang="en-US" sz="1700" i="1">
                                  <a:latin typeface="Cambria Math" panose="02040503050406030204" pitchFamily="18" charset="0"/>
                                </a:rPr>
                                <m:t>𝑖</m:t>
                              </m:r>
                              <m:r>
                                <a:rPr lang="en-US" sz="1700" i="1">
                                  <a:latin typeface="Cambria Math" panose="02040503050406030204" pitchFamily="18" charset="0"/>
                                </a:rPr>
                                <m:t>=1</m:t>
                              </m:r>
                            </m:sub>
                            <m:sup>
                              <m:r>
                                <a:rPr lang="en-US" sz="1700" i="1">
                                  <a:latin typeface="Cambria Math" panose="02040503050406030204" pitchFamily="18" charset="0"/>
                                </a:rPr>
                                <m:t>𝑁</m:t>
                              </m:r>
                            </m:sup>
                            <m:e>
                              <m:sSup>
                                <m:sSupPr>
                                  <m:ctrlPr>
                                    <a:rPr lang="en-US" sz="1700" i="1">
                                      <a:latin typeface="Cambria Math"/>
                                    </a:rPr>
                                  </m:ctrlPr>
                                </m:sSupPr>
                                <m:e>
                                  <m:d>
                                    <m:dPr>
                                      <m:ctrlPr>
                                        <a:rPr lang="en-US" sz="1700" i="1">
                                          <a:latin typeface="Cambria Math"/>
                                        </a:rPr>
                                      </m:ctrlPr>
                                    </m:dPr>
                                    <m:e>
                                      <m:sSub>
                                        <m:sSubPr>
                                          <m:ctrlPr>
                                            <a:rPr lang="en-US" sz="1700" i="1">
                                              <a:latin typeface="Cambria Math"/>
                                            </a:rPr>
                                          </m:ctrlPr>
                                        </m:sSubPr>
                                        <m:e>
                                          <m:r>
                                            <a:rPr lang="en-US" sz="1700" b="0" i="1" smtClean="0">
                                              <a:latin typeface="Cambria Math"/>
                                            </a:rPr>
                                            <m:t>𝑧</m:t>
                                          </m:r>
                                        </m:e>
                                        <m:sub>
                                          <m:r>
                                            <a:rPr lang="en-US" sz="1700" i="1">
                                              <a:latin typeface="Cambria Math" panose="02040503050406030204" pitchFamily="18" charset="0"/>
                                            </a:rPr>
                                            <m:t>𝑖</m:t>
                                          </m:r>
                                        </m:sub>
                                      </m:sSub>
                                      <m:r>
                                        <a:rPr lang="en-US" sz="1700" i="1">
                                          <a:latin typeface="Cambria Math" panose="02040503050406030204" pitchFamily="18" charset="0"/>
                                        </a:rPr>
                                        <m:t>−</m:t>
                                      </m:r>
                                      <m:sSub>
                                        <m:sSubPr>
                                          <m:ctrlPr>
                                            <a:rPr lang="en-US" sz="1700" i="1">
                                              <a:latin typeface="Cambria Math"/>
                                            </a:rPr>
                                          </m:ctrlPr>
                                        </m:sSubPr>
                                        <m:e>
                                          <m:r>
                                            <a:rPr lang="en-US" sz="1700" i="1">
                                              <a:latin typeface="Cambria Math" panose="02040503050406030204" pitchFamily="18" charset="0"/>
                                            </a:rPr>
                                            <m:t>𝑋</m:t>
                                          </m:r>
                                        </m:e>
                                        <m:sub>
                                          <m:r>
                                            <a:rPr lang="en-US" sz="1700" i="1">
                                              <a:latin typeface="Cambria Math" panose="02040503050406030204" pitchFamily="18" charset="0"/>
                                            </a:rPr>
                                            <m:t>𝑖</m:t>
                                          </m:r>
                                        </m:sub>
                                      </m:sSub>
                                      <m:r>
                                        <a:rPr lang="en-US" sz="1700" i="1">
                                          <a:latin typeface="Cambria Math" panose="02040503050406030204" pitchFamily="18" charset="0"/>
                                        </a:rPr>
                                        <m:t>𝛽</m:t>
                                      </m:r>
                                    </m:e>
                                  </m:d>
                                </m:e>
                                <m:sup>
                                  <m:r>
                                    <a:rPr lang="en-US" sz="1700" i="1">
                                      <a:latin typeface="Cambria Math" panose="02040503050406030204" pitchFamily="18" charset="0"/>
                                    </a:rPr>
                                    <m:t>2</m:t>
                                  </m:r>
                                </m:sup>
                              </m:sSup>
                            </m:e>
                          </m:nary>
                        </m:num>
                        <m:den>
                          <m:r>
                            <a:rPr lang="en-US" sz="1700" i="1">
                              <a:latin typeface="Cambria Math" panose="02040503050406030204" pitchFamily="18" charset="0"/>
                            </a:rPr>
                            <m:t>𝑁</m:t>
                          </m:r>
                          <m:r>
                            <a:rPr lang="en-US" sz="1700" i="1">
                              <a:latin typeface="Cambria Math" panose="02040503050406030204" pitchFamily="18" charset="0"/>
                            </a:rPr>
                            <m:t>−</m:t>
                          </m:r>
                          <m:r>
                            <a:rPr lang="en-US" sz="1700" b="1" i="1">
                              <a:solidFill>
                                <a:srgbClr val="FF0000"/>
                              </a:solidFill>
                              <a:latin typeface="Cambria Math" panose="02040503050406030204" pitchFamily="18" charset="0"/>
                            </a:rPr>
                            <m:t>𝒑</m:t>
                          </m:r>
                          <m:r>
                            <a:rPr lang="en-US" sz="1700" i="1">
                              <a:latin typeface="Cambria Math" panose="02040503050406030204" pitchFamily="18" charset="0"/>
                            </a:rPr>
                            <m:t>−1</m:t>
                          </m:r>
                        </m:den>
                      </m:f>
                    </m:oMath>
                  </m:oMathPara>
                </a14:m>
                <a:endParaRPr lang="en-US" sz="1700"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0" y="1876292"/>
                <a:ext cx="6248400" cy="4801571"/>
              </a:xfrm>
              <a:prstGeom prst="rect">
                <a:avLst/>
              </a:prstGeom>
              <a:blipFill rotWithShape="1">
                <a:blip r:embed="rId2"/>
                <a:stretch>
                  <a:fillRect l="-585" t="-381"/>
                </a:stretch>
              </a:blipFill>
            </p:spPr>
            <p:txBody>
              <a:bodyPr/>
              <a:lstStyle/>
              <a:p>
                <a:r>
                  <a:rPr lang="en-US">
                    <a:noFill/>
                  </a:rPr>
                  <a:t> </a:t>
                </a:r>
              </a:p>
            </p:txBody>
          </p:sp>
        </mc:Fallback>
      </mc:AlternateContent>
    </p:spTree>
    <p:extLst>
      <p:ext uri="{BB962C8B-B14F-4D97-AF65-F5344CB8AC3E}">
        <p14:creationId xmlns:p14="http://schemas.microsoft.com/office/powerpoint/2010/main" val="123623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SIMULATION OPTIMIZATION</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449920" y="1144990"/>
            <a:ext cx="8233482" cy="5245761"/>
          </a:xfrm>
          <a:prstGeom prst="rect">
            <a:avLst/>
          </a:prstGeom>
          <a:noFill/>
          <a:ln w="9525">
            <a:noFill/>
            <a:miter lim="800000"/>
            <a:headEnd/>
            <a:tailEnd/>
          </a:ln>
        </p:spPr>
      </p:pic>
      <p:sp>
        <p:nvSpPr>
          <p:cNvPr id="8" name="TextBox 23"/>
          <p:cNvSpPr txBox="1">
            <a:spLocks noChangeArrowheads="1"/>
          </p:cNvSpPr>
          <p:nvPr/>
        </p:nvSpPr>
        <p:spPr bwMode="auto">
          <a:xfrm>
            <a:off x="533400" y="6248400"/>
            <a:ext cx="777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1400" b="1" dirty="0">
                <a:latin typeface="Calibri" charset="0"/>
              </a:rPr>
              <a:t>Pulverized coal plant Aspen Plus® simulation provided by the National Energy Technology Laboratory</a:t>
            </a:r>
          </a:p>
        </p:txBody>
      </p:sp>
    </p:spTree>
    <p:extLst>
      <p:ext uri="{BB962C8B-B14F-4D97-AF65-F5344CB8AC3E}">
        <p14:creationId xmlns:p14="http://schemas.microsoft.com/office/powerpoint/2010/main" val="282272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lstStyle/>
          <a:p>
            <a:r>
              <a:rPr lang="en-US" dirty="0" smtClean="0"/>
              <a:t>CPU TIME Comparison</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101183302"/>
              </p:ext>
            </p:extLst>
          </p:nvPr>
        </p:nvGraphicFramePr>
        <p:xfrm>
          <a:off x="-914400" y="2209800"/>
          <a:ext cx="7086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1"/>
          <p:cNvSpPr>
            <a:spLocks noGrp="1"/>
          </p:cNvSpPr>
          <p:nvPr>
            <p:ph idx="1"/>
          </p:nvPr>
        </p:nvSpPr>
        <p:spPr>
          <a:xfrm>
            <a:off x="178904" y="914400"/>
            <a:ext cx="8686800" cy="1245702"/>
          </a:xfrm>
        </p:spPr>
        <p:txBody>
          <a:bodyPr/>
          <a:lstStyle/>
          <a:p>
            <a:r>
              <a:rPr lang="en-US" dirty="0" smtClean="0"/>
              <a:t>Eight benchmarks from the UCI and CMU data sets</a:t>
            </a:r>
          </a:p>
          <a:p>
            <a:r>
              <a:rPr lang="en-US" dirty="0" smtClean="0"/>
              <a:t>Seventy noisy data sets were generated with </a:t>
            </a:r>
            <a:r>
              <a:rPr lang="en-US" dirty="0" err="1" smtClean="0"/>
              <a:t>multicolinearity</a:t>
            </a:r>
            <a:r>
              <a:rPr lang="en-US" dirty="0" smtClean="0"/>
              <a:t> and increasing problem size (number of bases)</a:t>
            </a:r>
          </a:p>
        </p:txBody>
      </p:sp>
      <p:sp>
        <p:nvSpPr>
          <p:cNvPr id="6" name="Content Placeholder 1"/>
          <p:cNvSpPr txBox="1">
            <a:spLocks/>
          </p:cNvSpPr>
          <p:nvPr/>
        </p:nvSpPr>
        <p:spPr bwMode="auto">
          <a:xfrm>
            <a:off x="5105400" y="30480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8FD"/>
              </a:buClr>
              <a:buFont typeface="Arial" charset="0"/>
              <a:buChar char="•"/>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38FD"/>
              </a:buClr>
              <a:buFont typeface="Arial" charset="0"/>
              <a:buChar char="–"/>
              <a:defRPr sz="2200" b="1" kern="1200">
                <a:solidFill>
                  <a:schemeClr val="bg1">
                    <a:lumMod val="50000"/>
                  </a:schemeClr>
                </a:solidFill>
                <a:latin typeface="+mn-lt"/>
                <a:ea typeface="+mn-ea"/>
                <a:cs typeface="+mn-cs"/>
              </a:defRPr>
            </a:lvl2pPr>
            <a:lvl3pPr marL="1143000" indent="-228600" algn="l" rtl="0" eaLnBrk="1" fontAlgn="base" hangingPunct="1">
              <a:spcBef>
                <a:spcPct val="20000"/>
              </a:spcBef>
              <a:spcAft>
                <a:spcPct val="0"/>
              </a:spcAft>
              <a:buClr>
                <a:srgbClr val="FFC000"/>
              </a:buClr>
              <a:buFont typeface="Arial" charset="0"/>
              <a:buChar char="•"/>
              <a:defRPr sz="2000" b="1" i="1" kern="1200">
                <a:solidFill>
                  <a:schemeClr val="bg1">
                    <a:lumMod val="50000"/>
                  </a:schemeClr>
                </a:solidFill>
                <a:latin typeface="+mn-lt"/>
                <a:ea typeface="+mn-ea"/>
                <a:cs typeface="+mn-cs"/>
              </a:defRPr>
            </a:lvl3pPr>
            <a:lvl4pPr marL="1600200" indent="-228600" algn="l" rtl="0" eaLnBrk="1" fontAlgn="base" hangingPunct="1">
              <a:spcBef>
                <a:spcPct val="20000"/>
              </a:spcBef>
              <a:spcAft>
                <a:spcPct val="0"/>
              </a:spcAft>
              <a:buClr>
                <a:srgbClr val="FFC000"/>
              </a:buClr>
              <a:buFont typeface="Arial" charset="0"/>
              <a:buChar char="–"/>
              <a:defRPr sz="1800" b="1" kern="1200">
                <a:solidFill>
                  <a:schemeClr val="bg1">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b="0" i="1"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BIC solves more than two orders of magnitude faster than AIC, MSE and HQC</a:t>
            </a:r>
          </a:p>
          <a:p>
            <a:pPr lvl="1"/>
            <a:r>
              <a:rPr lang="en-US" dirty="0" smtClean="0"/>
              <a:t>Optimized directly via a single mixed-integer convex quadratic model</a:t>
            </a:r>
            <a:endParaRPr lang="en-US" dirty="0"/>
          </a:p>
        </p:txBody>
      </p:sp>
    </p:spTree>
    <p:extLst>
      <p:ext uri="{BB962C8B-B14F-4D97-AF65-F5344CB8AC3E}">
        <p14:creationId xmlns:p14="http://schemas.microsoft.com/office/powerpoint/2010/main" val="2245895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MODEL QUALITY Comparison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56025015"/>
              </p:ext>
            </p:extLst>
          </p:nvPr>
        </p:nvGraphicFramePr>
        <p:xfrm>
          <a:off x="0" y="3048000"/>
          <a:ext cx="43434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67431805"/>
              </p:ext>
            </p:extLst>
          </p:nvPr>
        </p:nvGraphicFramePr>
        <p:xfrm>
          <a:off x="0" y="2209800"/>
          <a:ext cx="9144000" cy="391953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1"/>
          <p:cNvSpPr>
            <a:spLocks noGrp="1"/>
          </p:cNvSpPr>
          <p:nvPr>
            <p:ph idx="1"/>
          </p:nvPr>
        </p:nvSpPr>
        <p:spPr>
          <a:xfrm>
            <a:off x="228600" y="1066800"/>
            <a:ext cx="8686800" cy="1219200"/>
          </a:xfrm>
        </p:spPr>
        <p:txBody>
          <a:bodyPr/>
          <a:lstStyle/>
          <a:p>
            <a:r>
              <a:rPr lang="en-US" dirty="0" smtClean="0"/>
              <a:t>BIC leads to smaller, more accurate models</a:t>
            </a:r>
          </a:p>
          <a:p>
            <a:pPr lvl="1"/>
            <a:r>
              <a:rPr lang="en-US" dirty="0" smtClean="0"/>
              <a:t>Larger penalty for model complexity</a:t>
            </a:r>
          </a:p>
        </p:txBody>
      </p:sp>
    </p:spTree>
    <p:extLst>
      <p:ext uri="{BB962C8B-B14F-4D97-AF65-F5344CB8AC3E}">
        <p14:creationId xmlns:p14="http://schemas.microsoft.com/office/powerpoint/2010/main" val="1295733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657600"/>
            <a:ext cx="8229600" cy="2895600"/>
          </a:xfrm>
        </p:spPr>
        <p:txBody>
          <a:bodyPr/>
          <a:lstStyle/>
          <a:p>
            <a:r>
              <a:rPr lang="en-US" dirty="0"/>
              <a:t>Expanding the scope of </a:t>
            </a:r>
            <a:r>
              <a:rPr lang="en-US" dirty="0" smtClean="0"/>
              <a:t>algebraic optimization</a:t>
            </a:r>
            <a:endParaRPr lang="en-US" dirty="0"/>
          </a:p>
          <a:p>
            <a:pPr lvl="1"/>
            <a:r>
              <a:rPr lang="en-US" dirty="0"/>
              <a:t>Using low-complexity surrogate models to strike a balance between optimal decision-making and model fidelity</a:t>
            </a:r>
          </a:p>
          <a:p>
            <a:r>
              <a:rPr lang="en-US" dirty="0"/>
              <a:t>Surrogate model identification</a:t>
            </a:r>
          </a:p>
          <a:p>
            <a:pPr lvl="1"/>
            <a:r>
              <a:rPr lang="en-US" dirty="0"/>
              <a:t>Simple, accurate model identification – </a:t>
            </a:r>
            <a:r>
              <a:rPr lang="en-US" dirty="0" smtClean="0"/>
              <a:t>Integer optimization</a:t>
            </a:r>
            <a:endParaRPr lang="en-US" dirty="0"/>
          </a:p>
          <a:p>
            <a:r>
              <a:rPr lang="en-US" dirty="0"/>
              <a:t>Error m</a:t>
            </a:r>
            <a:r>
              <a:rPr lang="en-US" dirty="0" smtClean="0"/>
              <a:t>aximization sampling</a:t>
            </a:r>
            <a:endParaRPr lang="en-US" dirty="0"/>
          </a:p>
          <a:p>
            <a:pPr lvl="1"/>
            <a:r>
              <a:rPr lang="en-US" dirty="0"/>
              <a:t>More information found per </a:t>
            </a:r>
            <a:r>
              <a:rPr lang="en-US" dirty="0" smtClean="0"/>
              <a:t>simulated </a:t>
            </a:r>
            <a:r>
              <a:rPr lang="en-US" dirty="0"/>
              <a:t>data </a:t>
            </a:r>
            <a:r>
              <a:rPr lang="en-US" dirty="0" smtClean="0"/>
              <a:t>point</a:t>
            </a:r>
            <a:endParaRPr lang="en-US" dirty="0"/>
          </a:p>
        </p:txBody>
      </p:sp>
      <p:sp>
        <p:nvSpPr>
          <p:cNvPr id="3" name="Title 2"/>
          <p:cNvSpPr>
            <a:spLocks noGrp="1"/>
          </p:cNvSpPr>
          <p:nvPr>
            <p:ph type="title"/>
          </p:nvPr>
        </p:nvSpPr>
        <p:spPr/>
        <p:txBody>
          <a:bodyPr/>
          <a:lstStyle/>
          <a:p>
            <a:r>
              <a:rPr lang="en-US" dirty="0" smtClean="0"/>
              <a:t>ALAMO remarks</a:t>
            </a:r>
            <a:endParaRPr lang="en-US" dirty="0"/>
          </a:p>
        </p:txBody>
      </p:sp>
      <p:grpSp>
        <p:nvGrpSpPr>
          <p:cNvPr id="36" name="Group 35"/>
          <p:cNvGrpSpPr/>
          <p:nvPr/>
        </p:nvGrpSpPr>
        <p:grpSpPr>
          <a:xfrm>
            <a:off x="1790700" y="1143000"/>
            <a:ext cx="5563187" cy="2154305"/>
            <a:chOff x="911967" y="2351005"/>
            <a:chExt cx="7404603" cy="2867379"/>
          </a:xfrm>
        </p:grpSpPr>
        <p:sp>
          <p:nvSpPr>
            <p:cNvPr id="4" name="TextBox 3"/>
            <p:cNvSpPr txBox="1"/>
            <p:nvPr/>
          </p:nvSpPr>
          <p:spPr>
            <a:xfrm rot="174378">
              <a:off x="4716778" y="3934821"/>
              <a:ext cx="2338785" cy="1283563"/>
            </a:xfrm>
            <a:prstGeom prst="rect">
              <a:avLst/>
            </a:prstGeom>
            <a:noFill/>
            <a:ln>
              <a:noFill/>
            </a:ln>
          </p:spPr>
          <p:txBody>
            <a:bodyPr wrap="square" rtlCol="0">
              <a:prstTxWarp prst="textArchDown">
                <a:avLst/>
              </a:prstTxWarp>
              <a:spAutoFit/>
            </a:bodyPr>
            <a:lstStyle/>
            <a:p>
              <a:pPr algn="ctr"/>
              <a:r>
                <a:rPr lang="en-US" sz="1400" b="1" dirty="0" smtClean="0">
                  <a:solidFill>
                    <a:schemeClr val="tx1">
                      <a:lumMod val="50000"/>
                      <a:lumOff val="50000"/>
                    </a:schemeClr>
                  </a:solidFill>
                </a:rPr>
                <a:t>Rebuild model</a:t>
              </a:r>
              <a:endParaRPr lang="en-US" sz="1400" b="1" dirty="0">
                <a:solidFill>
                  <a:schemeClr val="tx1">
                    <a:lumMod val="50000"/>
                    <a:lumOff val="50000"/>
                  </a:schemeClr>
                </a:solidFill>
              </a:endParaRPr>
            </a:p>
          </p:txBody>
        </p:sp>
        <p:sp>
          <p:nvSpPr>
            <p:cNvPr id="5" name="TextBox 4"/>
            <p:cNvSpPr txBox="1"/>
            <p:nvPr/>
          </p:nvSpPr>
          <p:spPr>
            <a:xfrm rot="174378">
              <a:off x="2157757" y="3923276"/>
              <a:ext cx="2338786" cy="1283563"/>
            </a:xfrm>
            <a:prstGeom prst="rect">
              <a:avLst/>
            </a:prstGeom>
            <a:noFill/>
            <a:ln>
              <a:noFill/>
            </a:ln>
          </p:spPr>
          <p:txBody>
            <a:bodyPr wrap="square" rtlCol="0">
              <a:prstTxWarp prst="textArchDown">
                <a:avLst/>
              </a:prstTxWarp>
              <a:spAutoFit/>
            </a:bodyPr>
            <a:lstStyle/>
            <a:p>
              <a:pPr algn="ctr"/>
              <a:r>
                <a:rPr lang="en-US" sz="1400" b="1" dirty="0" smtClean="0">
                  <a:solidFill>
                    <a:schemeClr val="tx1">
                      <a:lumMod val="50000"/>
                      <a:lumOff val="50000"/>
                    </a:schemeClr>
                  </a:solidFill>
                </a:rPr>
                <a:t>Error maximization     </a:t>
              </a:r>
              <a:endParaRPr lang="en-US" sz="1400" b="1" dirty="0">
                <a:solidFill>
                  <a:schemeClr val="tx1">
                    <a:lumMod val="50000"/>
                    <a:lumOff val="50000"/>
                  </a:schemeClr>
                </a:solidFill>
              </a:endParaRPr>
            </a:p>
          </p:txBody>
        </p:sp>
        <p:sp>
          <p:nvSpPr>
            <p:cNvPr id="6" name="Oval 5"/>
            <p:cNvSpPr/>
            <p:nvPr/>
          </p:nvSpPr>
          <p:spPr>
            <a:xfrm>
              <a:off x="911967" y="2375126"/>
              <a:ext cx="2292025" cy="22920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Oval 6"/>
            <p:cNvSpPr/>
            <p:nvPr/>
          </p:nvSpPr>
          <p:spPr>
            <a:xfrm>
              <a:off x="6024545" y="2353916"/>
              <a:ext cx="2292025" cy="22920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p:cNvSpPr/>
            <p:nvPr/>
          </p:nvSpPr>
          <p:spPr>
            <a:xfrm>
              <a:off x="3473287" y="2351005"/>
              <a:ext cx="2292025" cy="22920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Freeform 8"/>
            <p:cNvSpPr>
              <a:spLocks noChangeAspect="1"/>
            </p:cNvSpPr>
            <p:nvPr/>
          </p:nvSpPr>
          <p:spPr>
            <a:xfrm>
              <a:off x="6495894" y="2817362"/>
              <a:ext cx="1474671" cy="1579890"/>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0" name="Freeform 9"/>
            <p:cNvSpPr>
              <a:spLocks noChangeAspect="1"/>
            </p:cNvSpPr>
            <p:nvPr/>
          </p:nvSpPr>
          <p:spPr bwMode="auto">
            <a:xfrm>
              <a:off x="6486884" y="2827804"/>
              <a:ext cx="1481096" cy="1468246"/>
            </a:xfrm>
            <a:custGeom>
              <a:avLst/>
              <a:gdLst>
                <a:gd name="connsiteX0" fmla="*/ 0 w 4572000"/>
                <a:gd name="connsiteY0" fmla="*/ 0 h 3277870"/>
                <a:gd name="connsiteX1" fmla="*/ 2293620 w 4572000"/>
                <a:gd name="connsiteY1" fmla="*/ 3276600 h 3277870"/>
                <a:gd name="connsiteX2" fmla="*/ 4572000 w 4572000"/>
                <a:gd name="connsiteY2" fmla="*/ 7620 h 3277870"/>
                <a:gd name="connsiteX0" fmla="*/ 0 w 4572000"/>
                <a:gd name="connsiteY0" fmla="*/ 0 h 3667442"/>
                <a:gd name="connsiteX1" fmla="*/ 1200150 w 4572000"/>
                <a:gd name="connsiteY1" fmla="*/ 2352675 h 3667442"/>
                <a:gd name="connsiteX2" fmla="*/ 2293620 w 4572000"/>
                <a:gd name="connsiteY2" fmla="*/ 3276600 h 3667442"/>
                <a:gd name="connsiteX3" fmla="*/ 4572000 w 4572000"/>
                <a:gd name="connsiteY3" fmla="*/ 7620 h 3667442"/>
                <a:gd name="connsiteX0" fmla="*/ 0 w 4572000"/>
                <a:gd name="connsiteY0" fmla="*/ 0 h 4508500"/>
                <a:gd name="connsiteX1" fmla="*/ 762000 w 4572000"/>
                <a:gd name="connsiteY1" fmla="*/ 3962400 h 4508500"/>
                <a:gd name="connsiteX2" fmla="*/ 2293620 w 4572000"/>
                <a:gd name="connsiteY2" fmla="*/ 3276600 h 4508500"/>
                <a:gd name="connsiteX3" fmla="*/ 4572000 w 4572000"/>
                <a:gd name="connsiteY3" fmla="*/ 7620 h 4508500"/>
                <a:gd name="connsiteX0" fmla="*/ 0 w 4572000"/>
                <a:gd name="connsiteY0" fmla="*/ 0 h 4616450"/>
                <a:gd name="connsiteX1" fmla="*/ 762000 w 4572000"/>
                <a:gd name="connsiteY1" fmla="*/ 3962400 h 4616450"/>
                <a:gd name="connsiteX2" fmla="*/ 1638300 w 4572000"/>
                <a:gd name="connsiteY2" fmla="*/ 39243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86000 w 4572000"/>
                <a:gd name="connsiteY3" fmla="*/ 3276600 h 4616450"/>
                <a:gd name="connsiteX4" fmla="*/ 4572000 w 4572000"/>
                <a:gd name="connsiteY4" fmla="*/ 7620 h 46164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616450"/>
                <a:gd name="connsiteX1" fmla="*/ 457200 w 4419600"/>
                <a:gd name="connsiteY1" fmla="*/ 3962400 h 4616450"/>
                <a:gd name="connsiteX2" fmla="*/ 1219200 w 4419600"/>
                <a:gd name="connsiteY2" fmla="*/ 27432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92075 w 4511675"/>
                <a:gd name="connsiteY0" fmla="*/ 0 h 4464050"/>
                <a:gd name="connsiteX1" fmla="*/ 549275 w 4511675"/>
                <a:gd name="connsiteY1" fmla="*/ 3962400 h 4464050"/>
                <a:gd name="connsiteX2" fmla="*/ 1235075 w 4511675"/>
                <a:gd name="connsiteY2" fmla="*/ 2895600 h 4464050"/>
                <a:gd name="connsiteX3" fmla="*/ 2378075 w 4511675"/>
                <a:gd name="connsiteY3" fmla="*/ 3352800 h 4464050"/>
                <a:gd name="connsiteX4" fmla="*/ 4511675 w 4511675"/>
                <a:gd name="connsiteY4" fmla="*/ 236220 h 4464050"/>
                <a:gd name="connsiteX0" fmla="*/ 0 w 4419600"/>
                <a:gd name="connsiteY0" fmla="*/ 0 h 4445000"/>
                <a:gd name="connsiteX1" fmla="*/ 457200 w 4419600"/>
                <a:gd name="connsiteY1" fmla="*/ 3962400 h 4445000"/>
                <a:gd name="connsiteX2" fmla="*/ 1143000 w 4419600"/>
                <a:gd name="connsiteY2" fmla="*/ 2895600 h 4445000"/>
                <a:gd name="connsiteX3" fmla="*/ 2286000 w 4419600"/>
                <a:gd name="connsiteY3" fmla="*/ 3352800 h 4445000"/>
                <a:gd name="connsiteX4" fmla="*/ 4419600 w 4419600"/>
                <a:gd name="connsiteY4" fmla="*/ 236220 h 4445000"/>
                <a:gd name="connsiteX0" fmla="*/ 0 w 4419600"/>
                <a:gd name="connsiteY0" fmla="*/ 0 h 4368800"/>
                <a:gd name="connsiteX1" fmla="*/ 381000 w 4419600"/>
                <a:gd name="connsiteY1" fmla="*/ 3886200 h 4368800"/>
                <a:gd name="connsiteX2" fmla="*/ 1143000 w 4419600"/>
                <a:gd name="connsiteY2" fmla="*/ 2895600 h 4368800"/>
                <a:gd name="connsiteX3" fmla="*/ 2286000 w 4419600"/>
                <a:gd name="connsiteY3" fmla="*/ 3352800 h 4368800"/>
                <a:gd name="connsiteX4" fmla="*/ 4419600 w 4419600"/>
                <a:gd name="connsiteY4" fmla="*/ 236220 h 4368800"/>
                <a:gd name="connsiteX0" fmla="*/ 0 w 4343400"/>
                <a:gd name="connsiteY0" fmla="*/ 0 h 4368800"/>
                <a:gd name="connsiteX1" fmla="*/ 304800 w 4343400"/>
                <a:gd name="connsiteY1" fmla="*/ 3886200 h 4368800"/>
                <a:gd name="connsiteX2" fmla="*/ 1066800 w 4343400"/>
                <a:gd name="connsiteY2" fmla="*/ 2895600 h 4368800"/>
                <a:gd name="connsiteX3" fmla="*/ 2209800 w 4343400"/>
                <a:gd name="connsiteY3" fmla="*/ 3352800 h 4368800"/>
                <a:gd name="connsiteX4" fmla="*/ 4343400 w 4343400"/>
                <a:gd name="connsiteY4" fmla="*/ 236220 h 4368800"/>
                <a:gd name="connsiteX0" fmla="*/ 0 w 4343400"/>
                <a:gd name="connsiteY0" fmla="*/ 0 h 4521200"/>
                <a:gd name="connsiteX1" fmla="*/ 457200 w 4343400"/>
                <a:gd name="connsiteY1" fmla="*/ 4038600 h 4521200"/>
                <a:gd name="connsiteX2" fmla="*/ 1066800 w 4343400"/>
                <a:gd name="connsiteY2" fmla="*/ 2895600 h 4521200"/>
                <a:gd name="connsiteX3" fmla="*/ 2209800 w 4343400"/>
                <a:gd name="connsiteY3" fmla="*/ 3352800 h 4521200"/>
                <a:gd name="connsiteX4" fmla="*/ 4343400 w 4343400"/>
                <a:gd name="connsiteY4" fmla="*/ 236220 h 4521200"/>
                <a:gd name="connsiteX0" fmla="*/ 25400 w 4368800"/>
                <a:gd name="connsiteY0" fmla="*/ 0 h 4483100"/>
                <a:gd name="connsiteX1" fmla="*/ 482600 w 4368800"/>
                <a:gd name="connsiteY1" fmla="*/ 4038600 h 4483100"/>
                <a:gd name="connsiteX2" fmla="*/ 1092200 w 4368800"/>
                <a:gd name="connsiteY2" fmla="*/ 2895600 h 4483100"/>
                <a:gd name="connsiteX3" fmla="*/ 2235200 w 4368800"/>
                <a:gd name="connsiteY3" fmla="*/ 3352800 h 4483100"/>
                <a:gd name="connsiteX4" fmla="*/ 4368800 w 4368800"/>
                <a:gd name="connsiteY4" fmla="*/ 236220 h 4483100"/>
                <a:gd name="connsiteX0" fmla="*/ 25400 w 4368800"/>
                <a:gd name="connsiteY0" fmla="*/ 0 h 4330700"/>
                <a:gd name="connsiteX1" fmla="*/ 482600 w 4368800"/>
                <a:gd name="connsiteY1" fmla="*/ 4038600 h 4330700"/>
                <a:gd name="connsiteX2" fmla="*/ 1092200 w 4368800"/>
                <a:gd name="connsiteY2" fmla="*/ 2895600 h 4330700"/>
                <a:gd name="connsiteX3" fmla="*/ 2235200 w 4368800"/>
                <a:gd name="connsiteY3" fmla="*/ 3352800 h 4330700"/>
                <a:gd name="connsiteX4" fmla="*/ 4368800 w 4368800"/>
                <a:gd name="connsiteY4" fmla="*/ 236220 h 433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800" h="4330700">
                  <a:moveTo>
                    <a:pt x="25400" y="0"/>
                  </a:moveTo>
                  <a:cubicBezTo>
                    <a:pt x="92075" y="792162"/>
                    <a:pt x="0" y="3594100"/>
                    <a:pt x="482600" y="4038600"/>
                  </a:cubicBezTo>
                  <a:cubicBezTo>
                    <a:pt x="793750" y="4330700"/>
                    <a:pt x="800100" y="3009900"/>
                    <a:pt x="1092200" y="2895600"/>
                  </a:cubicBezTo>
                  <a:cubicBezTo>
                    <a:pt x="1384300" y="2781300"/>
                    <a:pt x="1384300" y="3481705"/>
                    <a:pt x="2235200" y="3352800"/>
                  </a:cubicBezTo>
                  <a:cubicBezTo>
                    <a:pt x="3086100" y="3223895"/>
                    <a:pt x="3610610" y="1871345"/>
                    <a:pt x="4368800" y="236220"/>
                  </a:cubicBezTo>
                </a:path>
              </a:pathLst>
            </a:custGeom>
            <a:ln w="28575">
              <a:solidFill>
                <a:schemeClr val="accent3"/>
              </a:solidFill>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US" sz="2000"/>
            </a:p>
          </p:txBody>
        </p:sp>
        <p:sp>
          <p:nvSpPr>
            <p:cNvPr id="11" name="TextBox 10"/>
            <p:cNvSpPr txBox="1"/>
            <p:nvPr/>
          </p:nvSpPr>
          <p:spPr>
            <a:xfrm>
              <a:off x="6508566" y="2655271"/>
              <a:ext cx="1336698" cy="1106057"/>
            </a:xfrm>
            <a:prstGeom prst="rect">
              <a:avLst/>
            </a:prstGeom>
            <a:noFill/>
          </p:spPr>
          <p:txBody>
            <a:bodyPr wrap="square" rtlCol="0">
              <a:spAutoFit/>
            </a:bodyPr>
            <a:lstStyle/>
            <a:p>
              <a:pPr algn="ctr"/>
              <a:r>
                <a:rPr lang="en-US" sz="1600" b="1" dirty="0" smtClean="0">
                  <a:solidFill>
                    <a:schemeClr val="accent3"/>
                  </a:solidFill>
                </a:rPr>
                <a:t>New surrogate model</a:t>
              </a:r>
              <a:endParaRPr lang="en-US" sz="1600" b="1" dirty="0">
                <a:solidFill>
                  <a:schemeClr val="accent3"/>
                </a:solidFill>
              </a:endParaRPr>
            </a:p>
          </p:txBody>
        </p:sp>
        <p:cxnSp>
          <p:nvCxnSpPr>
            <p:cNvPr id="12" name="Curved Connector 11"/>
            <p:cNvCxnSpPr/>
            <p:nvPr/>
          </p:nvCxnSpPr>
          <p:spPr>
            <a:xfrm rot="16200000" flipH="1">
              <a:off x="3423212" y="3638385"/>
              <a:ext cx="4815" cy="1917423"/>
            </a:xfrm>
            <a:prstGeom prst="curvedConnector3">
              <a:avLst>
                <a:gd name="adj1" fmla="val 8542850"/>
              </a:avLst>
            </a:prstGeom>
            <a:ln w="1270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5982234" y="3638385"/>
              <a:ext cx="4815" cy="1917423"/>
            </a:xfrm>
            <a:prstGeom prst="curvedConnector3">
              <a:avLst>
                <a:gd name="adj1" fmla="val 8542850"/>
              </a:avLst>
            </a:prstGeom>
            <a:ln w="1270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a:spLocks noChangeAspect="1"/>
            </p:cNvSpPr>
            <p:nvPr/>
          </p:nvSpPr>
          <p:spPr>
            <a:xfrm>
              <a:off x="1381760" y="2822614"/>
              <a:ext cx="1474671" cy="1579890"/>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5" name="Freeform 14"/>
            <p:cNvSpPr>
              <a:spLocks noChangeAspect="1"/>
            </p:cNvSpPr>
            <p:nvPr/>
          </p:nvSpPr>
          <p:spPr>
            <a:xfrm>
              <a:off x="1303850" y="2902934"/>
              <a:ext cx="1549368" cy="1110822"/>
            </a:xfrm>
            <a:custGeom>
              <a:avLst/>
              <a:gdLst>
                <a:gd name="connsiteX0" fmla="*/ 0 w 4572000"/>
                <a:gd name="connsiteY0" fmla="*/ 0 h 3277870"/>
                <a:gd name="connsiteX1" fmla="*/ 2293620 w 4572000"/>
                <a:gd name="connsiteY1" fmla="*/ 3276600 h 3277870"/>
                <a:gd name="connsiteX2" fmla="*/ 4572000 w 4572000"/>
                <a:gd name="connsiteY2" fmla="*/ 7620 h 3277870"/>
              </a:gdLst>
              <a:ahLst/>
              <a:cxnLst>
                <a:cxn ang="0">
                  <a:pos x="connsiteX0" y="connsiteY0"/>
                </a:cxn>
                <a:cxn ang="0">
                  <a:pos x="connsiteX1" y="connsiteY1"/>
                </a:cxn>
                <a:cxn ang="0">
                  <a:pos x="connsiteX2" y="connsiteY2"/>
                </a:cxn>
              </a:cxnLst>
              <a:rect l="l" t="t" r="r" b="b"/>
              <a:pathLst>
                <a:path w="4572000" h="3277870">
                  <a:moveTo>
                    <a:pt x="0" y="0"/>
                  </a:moveTo>
                  <a:cubicBezTo>
                    <a:pt x="765810" y="1637665"/>
                    <a:pt x="1531620" y="3275330"/>
                    <a:pt x="2293620" y="3276600"/>
                  </a:cubicBezTo>
                  <a:cubicBezTo>
                    <a:pt x="3055620" y="3277870"/>
                    <a:pt x="3813810" y="1642745"/>
                    <a:pt x="4572000" y="7620"/>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6" name="Oval 15"/>
            <p:cNvSpPr>
              <a:spLocks noChangeAspect="1"/>
            </p:cNvSpPr>
            <p:nvPr/>
          </p:nvSpPr>
          <p:spPr>
            <a:xfrm>
              <a:off x="2728970" y="3024955"/>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7" name="Oval 16"/>
            <p:cNvSpPr>
              <a:spLocks noChangeAspect="1"/>
            </p:cNvSpPr>
            <p:nvPr/>
          </p:nvSpPr>
          <p:spPr>
            <a:xfrm>
              <a:off x="2295012" y="3803108"/>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8" name="Oval 17"/>
            <p:cNvSpPr>
              <a:spLocks noChangeAspect="1"/>
            </p:cNvSpPr>
            <p:nvPr/>
          </p:nvSpPr>
          <p:spPr>
            <a:xfrm>
              <a:off x="1785922" y="3793746"/>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9" name="Oval 18"/>
            <p:cNvSpPr>
              <a:spLocks noChangeAspect="1"/>
            </p:cNvSpPr>
            <p:nvPr/>
          </p:nvSpPr>
          <p:spPr>
            <a:xfrm>
              <a:off x="1332845" y="3032834"/>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1" name="TextBox 20"/>
            <p:cNvSpPr txBox="1"/>
            <p:nvPr/>
          </p:nvSpPr>
          <p:spPr>
            <a:xfrm>
              <a:off x="1368367" y="2664859"/>
              <a:ext cx="1422962" cy="1106057"/>
            </a:xfrm>
            <a:prstGeom prst="rect">
              <a:avLst/>
            </a:prstGeom>
            <a:noFill/>
          </p:spPr>
          <p:txBody>
            <a:bodyPr wrap="square" rtlCol="0">
              <a:spAutoFit/>
            </a:bodyPr>
            <a:lstStyle/>
            <a:p>
              <a:pPr algn="ctr"/>
              <a:r>
                <a:rPr lang="en-US" sz="1600" b="1" dirty="0" smtClean="0">
                  <a:solidFill>
                    <a:schemeClr val="tx2"/>
                  </a:solidFill>
                </a:rPr>
                <a:t>Surrogate model</a:t>
              </a:r>
              <a:endParaRPr lang="en-US" sz="1600" b="1" dirty="0">
                <a:solidFill>
                  <a:schemeClr val="tx2"/>
                </a:solidFill>
              </a:endParaRPr>
            </a:p>
          </p:txBody>
        </p:sp>
        <p:sp>
          <p:nvSpPr>
            <p:cNvPr id="23" name="Freeform 22"/>
            <p:cNvSpPr>
              <a:spLocks noChangeAspect="1"/>
            </p:cNvSpPr>
            <p:nvPr/>
          </p:nvSpPr>
          <p:spPr>
            <a:xfrm>
              <a:off x="3944637" y="2814451"/>
              <a:ext cx="1474671" cy="1579890"/>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24" name="Freeform 23"/>
            <p:cNvSpPr>
              <a:spLocks noChangeAspect="1"/>
            </p:cNvSpPr>
            <p:nvPr/>
          </p:nvSpPr>
          <p:spPr>
            <a:xfrm>
              <a:off x="3866727" y="2894771"/>
              <a:ext cx="1549368" cy="1110823"/>
            </a:xfrm>
            <a:custGeom>
              <a:avLst/>
              <a:gdLst>
                <a:gd name="connsiteX0" fmla="*/ 0 w 4572000"/>
                <a:gd name="connsiteY0" fmla="*/ 0 h 3277870"/>
                <a:gd name="connsiteX1" fmla="*/ 2293620 w 4572000"/>
                <a:gd name="connsiteY1" fmla="*/ 3276600 h 3277870"/>
                <a:gd name="connsiteX2" fmla="*/ 4572000 w 4572000"/>
                <a:gd name="connsiteY2" fmla="*/ 7620 h 3277870"/>
              </a:gdLst>
              <a:ahLst/>
              <a:cxnLst>
                <a:cxn ang="0">
                  <a:pos x="connsiteX0" y="connsiteY0"/>
                </a:cxn>
                <a:cxn ang="0">
                  <a:pos x="connsiteX1" y="connsiteY1"/>
                </a:cxn>
                <a:cxn ang="0">
                  <a:pos x="connsiteX2" y="connsiteY2"/>
                </a:cxn>
              </a:cxnLst>
              <a:rect l="l" t="t" r="r" b="b"/>
              <a:pathLst>
                <a:path w="4572000" h="3277870">
                  <a:moveTo>
                    <a:pt x="0" y="0"/>
                  </a:moveTo>
                  <a:cubicBezTo>
                    <a:pt x="765810" y="1637665"/>
                    <a:pt x="1531620" y="3275330"/>
                    <a:pt x="2293620" y="3276600"/>
                  </a:cubicBezTo>
                  <a:cubicBezTo>
                    <a:pt x="3055620" y="3277870"/>
                    <a:pt x="3813810" y="1642745"/>
                    <a:pt x="4572000" y="7620"/>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25" name="Oval 24"/>
            <p:cNvSpPr>
              <a:spLocks noChangeAspect="1"/>
            </p:cNvSpPr>
            <p:nvPr/>
          </p:nvSpPr>
          <p:spPr>
            <a:xfrm>
              <a:off x="5291847" y="3016791"/>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6" name="Oval 25"/>
            <p:cNvSpPr>
              <a:spLocks noChangeAspect="1"/>
            </p:cNvSpPr>
            <p:nvPr/>
          </p:nvSpPr>
          <p:spPr>
            <a:xfrm>
              <a:off x="4857889" y="3794947"/>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7" name="Oval 26"/>
            <p:cNvSpPr>
              <a:spLocks noChangeAspect="1"/>
            </p:cNvSpPr>
            <p:nvPr/>
          </p:nvSpPr>
          <p:spPr>
            <a:xfrm>
              <a:off x="4348933" y="3785281"/>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8" name="Oval 27"/>
            <p:cNvSpPr>
              <a:spLocks noChangeAspect="1"/>
            </p:cNvSpPr>
            <p:nvPr/>
          </p:nvSpPr>
          <p:spPr>
            <a:xfrm>
              <a:off x="3895855" y="3024368"/>
              <a:ext cx="97365" cy="97365"/>
            </a:xfrm>
            <a:prstGeom prst="ellipse">
              <a:avLst/>
            </a:prstGeom>
            <a:solidFill>
              <a:schemeClr val="tx2">
                <a:lumMod val="40000"/>
                <a:lumOff val="60000"/>
              </a:schemeClr>
            </a:solidFill>
            <a:ln w="127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29" name="Oval 28"/>
            <p:cNvSpPr>
              <a:spLocks noChangeAspect="1"/>
            </p:cNvSpPr>
            <p:nvPr/>
          </p:nvSpPr>
          <p:spPr>
            <a:xfrm>
              <a:off x="6898116" y="3787014"/>
              <a:ext cx="97365" cy="97365"/>
            </a:xfrm>
            <a:prstGeom prst="ellipse">
              <a:avLst/>
            </a:prstGeom>
            <a:solidFill>
              <a:schemeClr val="accent3">
                <a:lumMod val="40000"/>
                <a:lumOff val="60000"/>
              </a:schemeClr>
            </a:solidFill>
            <a:ln w="1270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0" name="Oval 29"/>
            <p:cNvSpPr>
              <a:spLocks noChangeAspect="1"/>
            </p:cNvSpPr>
            <p:nvPr/>
          </p:nvSpPr>
          <p:spPr>
            <a:xfrm>
              <a:off x="6445039" y="3026101"/>
              <a:ext cx="97365" cy="97365"/>
            </a:xfrm>
            <a:prstGeom prst="ellipse">
              <a:avLst/>
            </a:prstGeom>
            <a:solidFill>
              <a:schemeClr val="accent3">
                <a:lumMod val="40000"/>
                <a:lumOff val="60000"/>
              </a:schemeClr>
            </a:solidFill>
            <a:ln w="1270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1" name="Oval 30"/>
            <p:cNvSpPr>
              <a:spLocks noChangeAspect="1"/>
            </p:cNvSpPr>
            <p:nvPr/>
          </p:nvSpPr>
          <p:spPr>
            <a:xfrm>
              <a:off x="4036712" y="4141644"/>
              <a:ext cx="97365" cy="97365"/>
            </a:xfrm>
            <a:prstGeom prst="ellipse">
              <a:avLst/>
            </a:prstGeom>
            <a:solidFill>
              <a:schemeClr val="accent3">
                <a:lumMod val="40000"/>
                <a:lumOff val="60000"/>
              </a:schemeClr>
            </a:solidFill>
            <a:ln w="1270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2" name="Oval 31"/>
            <p:cNvSpPr>
              <a:spLocks noChangeAspect="1"/>
            </p:cNvSpPr>
            <p:nvPr/>
          </p:nvSpPr>
          <p:spPr>
            <a:xfrm>
              <a:off x="6588587" y="4132428"/>
              <a:ext cx="97365" cy="97365"/>
            </a:xfrm>
            <a:prstGeom prst="ellipse">
              <a:avLst/>
            </a:prstGeom>
            <a:solidFill>
              <a:schemeClr val="accent3">
                <a:lumMod val="40000"/>
                <a:lumOff val="60000"/>
              </a:schemeClr>
            </a:solidFill>
            <a:ln w="1270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3" name="Oval 32"/>
            <p:cNvSpPr>
              <a:spLocks noChangeAspect="1"/>
            </p:cNvSpPr>
            <p:nvPr/>
          </p:nvSpPr>
          <p:spPr>
            <a:xfrm>
              <a:off x="7842545" y="3019143"/>
              <a:ext cx="97365" cy="97365"/>
            </a:xfrm>
            <a:prstGeom prst="ellipse">
              <a:avLst/>
            </a:prstGeom>
            <a:solidFill>
              <a:schemeClr val="accent3">
                <a:lumMod val="40000"/>
                <a:lumOff val="60000"/>
              </a:schemeClr>
            </a:solidFill>
            <a:ln w="1270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34" name="Oval 33"/>
            <p:cNvSpPr>
              <a:spLocks noChangeAspect="1"/>
            </p:cNvSpPr>
            <p:nvPr/>
          </p:nvSpPr>
          <p:spPr>
            <a:xfrm>
              <a:off x="7408587" y="3797298"/>
              <a:ext cx="97365" cy="97365"/>
            </a:xfrm>
            <a:prstGeom prst="ellipse">
              <a:avLst/>
            </a:prstGeom>
            <a:solidFill>
              <a:schemeClr val="accent3">
                <a:lumMod val="40000"/>
                <a:lumOff val="60000"/>
              </a:schemeClr>
            </a:solidFill>
            <a:ln w="1270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cxnSp>
          <p:nvCxnSpPr>
            <p:cNvPr id="35" name="Straight Arrow Connector 34"/>
            <p:cNvCxnSpPr/>
            <p:nvPr/>
          </p:nvCxnSpPr>
          <p:spPr>
            <a:xfrm>
              <a:off x="4077860" y="3384361"/>
              <a:ext cx="0" cy="766271"/>
            </a:xfrm>
            <a:prstGeom prst="straightConnector1">
              <a:avLst/>
            </a:prstGeom>
            <a:ln w="28575">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545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2154465" y="1445349"/>
            <a:ext cx="1295400" cy="1307532"/>
            <a:chOff x="5181600" y="3014590"/>
            <a:chExt cx="2524368" cy="2548010"/>
          </a:xfrm>
        </p:grpSpPr>
        <p:cxnSp>
          <p:nvCxnSpPr>
            <p:cNvPr id="110" name="Straight Connector 109"/>
            <p:cNvCxnSpPr>
              <a:endCxn id="121" idx="4"/>
            </p:cNvCxnSpPr>
            <p:nvPr/>
          </p:nvCxnSpPr>
          <p:spPr>
            <a:xfrm flipV="1">
              <a:off x="5448022" y="3688337"/>
              <a:ext cx="680" cy="1755639"/>
            </a:xfrm>
            <a:prstGeom prst="line">
              <a:avLst/>
            </a:prstGeom>
            <a:ln>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118" idx="4"/>
            </p:cNvCxnSpPr>
            <p:nvPr/>
          </p:nvCxnSpPr>
          <p:spPr>
            <a:xfrm flipV="1">
              <a:off x="7489371" y="3677244"/>
              <a:ext cx="3203" cy="1766729"/>
            </a:xfrm>
            <a:prstGeom prst="line">
              <a:avLst/>
            </a:prstGeom>
            <a:ln>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119" idx="4"/>
            </p:cNvCxnSpPr>
            <p:nvPr/>
          </p:nvCxnSpPr>
          <p:spPr>
            <a:xfrm flipH="1" flipV="1">
              <a:off x="6857216" y="4816541"/>
              <a:ext cx="789" cy="627433"/>
            </a:xfrm>
            <a:prstGeom prst="line">
              <a:avLst/>
            </a:prstGeom>
            <a:ln>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20" idx="4"/>
            </p:cNvCxnSpPr>
            <p:nvPr/>
          </p:nvCxnSpPr>
          <p:spPr>
            <a:xfrm flipV="1">
              <a:off x="6112055" y="4802393"/>
              <a:ext cx="0" cy="641576"/>
            </a:xfrm>
            <a:prstGeom prst="line">
              <a:avLst/>
            </a:prstGeom>
            <a:ln>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22" idx="4"/>
            </p:cNvCxnSpPr>
            <p:nvPr/>
          </p:nvCxnSpPr>
          <p:spPr>
            <a:xfrm flipV="1">
              <a:off x="5660570" y="5316610"/>
              <a:ext cx="774" cy="127364"/>
            </a:xfrm>
            <a:prstGeom prst="line">
              <a:avLst/>
            </a:prstGeom>
            <a:ln>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181600" y="5443855"/>
              <a:ext cx="2524368" cy="2"/>
            </a:xfrm>
            <a:prstGeom prst="straightConnector1">
              <a:avLst/>
            </a:prstGeom>
            <a:ln w="12700">
              <a:solidFill>
                <a:schemeClr val="tx1">
                  <a:lumMod val="50000"/>
                  <a:lumOff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16" name="Freeform 115"/>
            <p:cNvSpPr>
              <a:spLocks noChangeAspect="1"/>
            </p:cNvSpPr>
            <p:nvPr/>
          </p:nvSpPr>
          <p:spPr>
            <a:xfrm>
              <a:off x="5453828" y="3249481"/>
              <a:ext cx="2159065" cy="2313119"/>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12700">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p>
          </p:txBody>
        </p:sp>
        <p:sp>
          <p:nvSpPr>
            <p:cNvPr id="117" name="Freeform 116"/>
            <p:cNvSpPr>
              <a:spLocks noChangeAspect="1"/>
            </p:cNvSpPr>
            <p:nvPr/>
          </p:nvSpPr>
          <p:spPr bwMode="auto">
            <a:xfrm>
              <a:off x="5411122" y="3202612"/>
              <a:ext cx="2208604" cy="2189440"/>
            </a:xfrm>
            <a:custGeom>
              <a:avLst/>
              <a:gdLst>
                <a:gd name="connsiteX0" fmla="*/ 0 w 4572000"/>
                <a:gd name="connsiteY0" fmla="*/ 0 h 3277870"/>
                <a:gd name="connsiteX1" fmla="*/ 2293620 w 4572000"/>
                <a:gd name="connsiteY1" fmla="*/ 3276600 h 3277870"/>
                <a:gd name="connsiteX2" fmla="*/ 4572000 w 4572000"/>
                <a:gd name="connsiteY2" fmla="*/ 7620 h 3277870"/>
                <a:gd name="connsiteX0" fmla="*/ 0 w 4572000"/>
                <a:gd name="connsiteY0" fmla="*/ 0 h 3667442"/>
                <a:gd name="connsiteX1" fmla="*/ 1200150 w 4572000"/>
                <a:gd name="connsiteY1" fmla="*/ 2352675 h 3667442"/>
                <a:gd name="connsiteX2" fmla="*/ 2293620 w 4572000"/>
                <a:gd name="connsiteY2" fmla="*/ 3276600 h 3667442"/>
                <a:gd name="connsiteX3" fmla="*/ 4572000 w 4572000"/>
                <a:gd name="connsiteY3" fmla="*/ 7620 h 3667442"/>
                <a:gd name="connsiteX0" fmla="*/ 0 w 4572000"/>
                <a:gd name="connsiteY0" fmla="*/ 0 h 4508500"/>
                <a:gd name="connsiteX1" fmla="*/ 762000 w 4572000"/>
                <a:gd name="connsiteY1" fmla="*/ 3962400 h 4508500"/>
                <a:gd name="connsiteX2" fmla="*/ 2293620 w 4572000"/>
                <a:gd name="connsiteY2" fmla="*/ 3276600 h 4508500"/>
                <a:gd name="connsiteX3" fmla="*/ 4572000 w 4572000"/>
                <a:gd name="connsiteY3" fmla="*/ 7620 h 4508500"/>
                <a:gd name="connsiteX0" fmla="*/ 0 w 4572000"/>
                <a:gd name="connsiteY0" fmla="*/ 0 h 4616450"/>
                <a:gd name="connsiteX1" fmla="*/ 762000 w 4572000"/>
                <a:gd name="connsiteY1" fmla="*/ 3962400 h 4616450"/>
                <a:gd name="connsiteX2" fmla="*/ 1638300 w 4572000"/>
                <a:gd name="connsiteY2" fmla="*/ 39243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86000 w 4572000"/>
                <a:gd name="connsiteY3" fmla="*/ 3276600 h 4616450"/>
                <a:gd name="connsiteX4" fmla="*/ 4572000 w 4572000"/>
                <a:gd name="connsiteY4" fmla="*/ 7620 h 46164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616450"/>
                <a:gd name="connsiteX1" fmla="*/ 457200 w 4419600"/>
                <a:gd name="connsiteY1" fmla="*/ 3962400 h 4616450"/>
                <a:gd name="connsiteX2" fmla="*/ 1219200 w 4419600"/>
                <a:gd name="connsiteY2" fmla="*/ 27432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92075 w 4511675"/>
                <a:gd name="connsiteY0" fmla="*/ 0 h 4464050"/>
                <a:gd name="connsiteX1" fmla="*/ 549275 w 4511675"/>
                <a:gd name="connsiteY1" fmla="*/ 3962400 h 4464050"/>
                <a:gd name="connsiteX2" fmla="*/ 1235075 w 4511675"/>
                <a:gd name="connsiteY2" fmla="*/ 2895600 h 4464050"/>
                <a:gd name="connsiteX3" fmla="*/ 2378075 w 4511675"/>
                <a:gd name="connsiteY3" fmla="*/ 3352800 h 4464050"/>
                <a:gd name="connsiteX4" fmla="*/ 4511675 w 4511675"/>
                <a:gd name="connsiteY4" fmla="*/ 236220 h 4464050"/>
                <a:gd name="connsiteX0" fmla="*/ 0 w 4419600"/>
                <a:gd name="connsiteY0" fmla="*/ 0 h 4445000"/>
                <a:gd name="connsiteX1" fmla="*/ 457200 w 4419600"/>
                <a:gd name="connsiteY1" fmla="*/ 3962400 h 4445000"/>
                <a:gd name="connsiteX2" fmla="*/ 1143000 w 4419600"/>
                <a:gd name="connsiteY2" fmla="*/ 2895600 h 4445000"/>
                <a:gd name="connsiteX3" fmla="*/ 2286000 w 4419600"/>
                <a:gd name="connsiteY3" fmla="*/ 3352800 h 4445000"/>
                <a:gd name="connsiteX4" fmla="*/ 4419600 w 4419600"/>
                <a:gd name="connsiteY4" fmla="*/ 236220 h 4445000"/>
                <a:gd name="connsiteX0" fmla="*/ 0 w 4419600"/>
                <a:gd name="connsiteY0" fmla="*/ 0 h 4368800"/>
                <a:gd name="connsiteX1" fmla="*/ 381000 w 4419600"/>
                <a:gd name="connsiteY1" fmla="*/ 3886200 h 4368800"/>
                <a:gd name="connsiteX2" fmla="*/ 1143000 w 4419600"/>
                <a:gd name="connsiteY2" fmla="*/ 2895600 h 4368800"/>
                <a:gd name="connsiteX3" fmla="*/ 2286000 w 4419600"/>
                <a:gd name="connsiteY3" fmla="*/ 3352800 h 4368800"/>
                <a:gd name="connsiteX4" fmla="*/ 4419600 w 4419600"/>
                <a:gd name="connsiteY4" fmla="*/ 236220 h 4368800"/>
                <a:gd name="connsiteX0" fmla="*/ 0 w 4343400"/>
                <a:gd name="connsiteY0" fmla="*/ 0 h 4368800"/>
                <a:gd name="connsiteX1" fmla="*/ 304800 w 4343400"/>
                <a:gd name="connsiteY1" fmla="*/ 3886200 h 4368800"/>
                <a:gd name="connsiteX2" fmla="*/ 1066800 w 4343400"/>
                <a:gd name="connsiteY2" fmla="*/ 2895600 h 4368800"/>
                <a:gd name="connsiteX3" fmla="*/ 2209800 w 4343400"/>
                <a:gd name="connsiteY3" fmla="*/ 3352800 h 4368800"/>
                <a:gd name="connsiteX4" fmla="*/ 4343400 w 4343400"/>
                <a:gd name="connsiteY4" fmla="*/ 236220 h 4368800"/>
                <a:gd name="connsiteX0" fmla="*/ 0 w 4343400"/>
                <a:gd name="connsiteY0" fmla="*/ 0 h 4521200"/>
                <a:gd name="connsiteX1" fmla="*/ 457200 w 4343400"/>
                <a:gd name="connsiteY1" fmla="*/ 4038600 h 4521200"/>
                <a:gd name="connsiteX2" fmla="*/ 1066800 w 4343400"/>
                <a:gd name="connsiteY2" fmla="*/ 2895600 h 4521200"/>
                <a:gd name="connsiteX3" fmla="*/ 2209800 w 4343400"/>
                <a:gd name="connsiteY3" fmla="*/ 3352800 h 4521200"/>
                <a:gd name="connsiteX4" fmla="*/ 4343400 w 4343400"/>
                <a:gd name="connsiteY4" fmla="*/ 236220 h 4521200"/>
                <a:gd name="connsiteX0" fmla="*/ 25400 w 4368800"/>
                <a:gd name="connsiteY0" fmla="*/ 0 h 4483100"/>
                <a:gd name="connsiteX1" fmla="*/ 482600 w 4368800"/>
                <a:gd name="connsiteY1" fmla="*/ 4038600 h 4483100"/>
                <a:gd name="connsiteX2" fmla="*/ 1092200 w 4368800"/>
                <a:gd name="connsiteY2" fmla="*/ 2895600 h 4483100"/>
                <a:gd name="connsiteX3" fmla="*/ 2235200 w 4368800"/>
                <a:gd name="connsiteY3" fmla="*/ 3352800 h 4483100"/>
                <a:gd name="connsiteX4" fmla="*/ 4368800 w 4368800"/>
                <a:gd name="connsiteY4" fmla="*/ 236220 h 4483100"/>
                <a:gd name="connsiteX0" fmla="*/ 25400 w 4368800"/>
                <a:gd name="connsiteY0" fmla="*/ 0 h 4330700"/>
                <a:gd name="connsiteX1" fmla="*/ 482600 w 4368800"/>
                <a:gd name="connsiteY1" fmla="*/ 4038600 h 4330700"/>
                <a:gd name="connsiteX2" fmla="*/ 1092200 w 4368800"/>
                <a:gd name="connsiteY2" fmla="*/ 2895600 h 4330700"/>
                <a:gd name="connsiteX3" fmla="*/ 2235200 w 4368800"/>
                <a:gd name="connsiteY3" fmla="*/ 3352800 h 4330700"/>
                <a:gd name="connsiteX4" fmla="*/ 4368800 w 4368800"/>
                <a:gd name="connsiteY4" fmla="*/ 236220 h 433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800" h="4330700">
                  <a:moveTo>
                    <a:pt x="25400" y="0"/>
                  </a:moveTo>
                  <a:cubicBezTo>
                    <a:pt x="92075" y="792162"/>
                    <a:pt x="0" y="3594100"/>
                    <a:pt x="482600" y="4038600"/>
                  </a:cubicBezTo>
                  <a:cubicBezTo>
                    <a:pt x="793750" y="4330700"/>
                    <a:pt x="800100" y="3009900"/>
                    <a:pt x="1092200" y="2895600"/>
                  </a:cubicBezTo>
                  <a:cubicBezTo>
                    <a:pt x="1384300" y="2781300"/>
                    <a:pt x="1384300" y="3481705"/>
                    <a:pt x="2235200" y="3352800"/>
                  </a:cubicBezTo>
                  <a:cubicBezTo>
                    <a:pt x="3086100" y="3223895"/>
                    <a:pt x="3610610" y="1871345"/>
                    <a:pt x="4368800" y="236220"/>
                  </a:cubicBezTo>
                </a:path>
              </a:pathLst>
            </a:custGeom>
            <a:ln w="19050">
              <a:solidFill>
                <a:schemeClr val="tx1"/>
              </a:solidFill>
            </a:ln>
            <a:effectLst/>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US" b="1" dirty="0"/>
            </a:p>
          </p:txBody>
        </p:sp>
        <p:sp>
          <p:nvSpPr>
            <p:cNvPr id="118" name="Oval 117"/>
            <p:cNvSpPr>
              <a:spLocks noChangeAspect="1"/>
            </p:cNvSpPr>
            <p:nvPr/>
          </p:nvSpPr>
          <p:spPr>
            <a:xfrm>
              <a:off x="7427353" y="3546803"/>
              <a:ext cx="130442" cy="13044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19" name="Oval 118"/>
            <p:cNvSpPr>
              <a:spLocks noChangeAspect="1"/>
            </p:cNvSpPr>
            <p:nvPr/>
          </p:nvSpPr>
          <p:spPr>
            <a:xfrm>
              <a:off x="6791995" y="4686099"/>
              <a:ext cx="130442" cy="13044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0" name="Oval 119"/>
            <p:cNvSpPr>
              <a:spLocks noChangeAspect="1"/>
            </p:cNvSpPr>
            <p:nvPr/>
          </p:nvSpPr>
          <p:spPr>
            <a:xfrm>
              <a:off x="6046834" y="4671951"/>
              <a:ext cx="130442" cy="13044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1" name="Oval 120"/>
            <p:cNvSpPr>
              <a:spLocks noChangeAspect="1"/>
            </p:cNvSpPr>
            <p:nvPr/>
          </p:nvSpPr>
          <p:spPr>
            <a:xfrm>
              <a:off x="5383481" y="3557896"/>
              <a:ext cx="130442" cy="13044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2" name="Oval 121"/>
            <p:cNvSpPr>
              <a:spLocks noChangeAspect="1"/>
            </p:cNvSpPr>
            <p:nvPr/>
          </p:nvSpPr>
          <p:spPr>
            <a:xfrm>
              <a:off x="5596123" y="5186169"/>
              <a:ext cx="130442" cy="13044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3" name="Oval 122"/>
            <p:cNvSpPr>
              <a:spLocks noChangeAspect="1"/>
            </p:cNvSpPr>
            <p:nvPr/>
          </p:nvSpPr>
          <p:spPr>
            <a:xfrm>
              <a:off x="7438847" y="5395790"/>
              <a:ext cx="107805" cy="107805"/>
            </a:xfrm>
            <a:prstGeom prst="ellipse">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4" name="Oval 123"/>
            <p:cNvSpPr>
              <a:spLocks noChangeAspect="1"/>
            </p:cNvSpPr>
            <p:nvPr/>
          </p:nvSpPr>
          <p:spPr>
            <a:xfrm>
              <a:off x="6803489" y="5395790"/>
              <a:ext cx="107805" cy="107805"/>
            </a:xfrm>
            <a:prstGeom prst="ellipse">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5" name="Oval 124"/>
            <p:cNvSpPr>
              <a:spLocks noChangeAspect="1"/>
            </p:cNvSpPr>
            <p:nvPr/>
          </p:nvSpPr>
          <p:spPr>
            <a:xfrm>
              <a:off x="6058152" y="5395790"/>
              <a:ext cx="107805" cy="107805"/>
            </a:xfrm>
            <a:prstGeom prst="ellipse">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6" name="Oval 125"/>
            <p:cNvSpPr>
              <a:spLocks noChangeAspect="1"/>
            </p:cNvSpPr>
            <p:nvPr/>
          </p:nvSpPr>
          <p:spPr>
            <a:xfrm>
              <a:off x="5394977" y="5395790"/>
              <a:ext cx="107805" cy="107805"/>
            </a:xfrm>
            <a:prstGeom prst="ellipse">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7" name="Oval 126"/>
            <p:cNvSpPr>
              <a:spLocks noChangeAspect="1"/>
            </p:cNvSpPr>
            <p:nvPr/>
          </p:nvSpPr>
          <p:spPr>
            <a:xfrm>
              <a:off x="5607619" y="5395790"/>
              <a:ext cx="107805" cy="107805"/>
            </a:xfrm>
            <a:prstGeom prst="ellipse">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cxnSp>
          <p:nvCxnSpPr>
            <p:cNvPr id="128" name="Straight Arrow Connector 127"/>
            <p:cNvCxnSpPr/>
            <p:nvPr/>
          </p:nvCxnSpPr>
          <p:spPr>
            <a:xfrm flipV="1">
              <a:off x="5181600" y="3014590"/>
              <a:ext cx="0" cy="2430415"/>
            </a:xfrm>
            <a:prstGeom prst="straightConnector1">
              <a:avLst/>
            </a:prstGeom>
            <a:ln w="12700">
              <a:solidFill>
                <a:schemeClr val="tx1">
                  <a:lumMod val="50000"/>
                  <a:lumOff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2" name="Content Placeholder 1"/>
          <p:cNvSpPr>
            <a:spLocks noGrp="1"/>
          </p:cNvSpPr>
          <p:nvPr>
            <p:ph idx="1"/>
          </p:nvPr>
        </p:nvSpPr>
        <p:spPr>
          <a:xfrm>
            <a:off x="457200" y="3429000"/>
            <a:ext cx="8229600" cy="3124200"/>
          </a:xfrm>
        </p:spPr>
        <p:txBody>
          <a:bodyPr/>
          <a:lstStyle/>
          <a:p>
            <a:r>
              <a:rPr lang="en-US" dirty="0" smtClean="0"/>
              <a:t>Use</a:t>
            </a:r>
            <a:r>
              <a:rPr lang="en-US" dirty="0" smtClean="0">
                <a:solidFill>
                  <a:schemeClr val="accent3"/>
                </a:solidFill>
              </a:rPr>
              <a:t> freely available </a:t>
            </a:r>
            <a:r>
              <a:rPr lang="en-US" dirty="0" smtClean="0"/>
              <a:t>system knowledge to strengthen model</a:t>
            </a:r>
          </a:p>
          <a:p>
            <a:pPr lvl="1"/>
            <a:r>
              <a:rPr lang="en-US" dirty="0" smtClean="0"/>
              <a:t>Physical limits</a:t>
            </a:r>
          </a:p>
          <a:p>
            <a:pPr lvl="1"/>
            <a:r>
              <a:rPr lang="en-US" dirty="0" smtClean="0"/>
              <a:t>First-principles knowledge</a:t>
            </a:r>
          </a:p>
          <a:p>
            <a:pPr lvl="1"/>
            <a:r>
              <a:rPr lang="en-US" dirty="0" smtClean="0"/>
              <a:t>Intuition</a:t>
            </a:r>
          </a:p>
          <a:p>
            <a:pPr lvl="1"/>
            <a:endParaRPr lang="en-US" sz="1100" dirty="0" smtClean="0"/>
          </a:p>
          <a:p>
            <a:r>
              <a:rPr lang="en-US" dirty="0" smtClean="0"/>
              <a:t>Non-empirical restrictions can be applied to general regression problems</a:t>
            </a:r>
          </a:p>
        </p:txBody>
      </p:sp>
      <p:sp>
        <p:nvSpPr>
          <p:cNvPr id="3" name="Title 2"/>
          <p:cNvSpPr>
            <a:spLocks noGrp="1"/>
          </p:cNvSpPr>
          <p:nvPr>
            <p:ph type="title"/>
          </p:nvPr>
        </p:nvSpPr>
        <p:spPr/>
        <p:txBody>
          <a:bodyPr/>
          <a:lstStyle/>
          <a:p>
            <a:r>
              <a:rPr lang="en-US" dirty="0" smtClean="0"/>
              <a:t>THEORY utilization</a:t>
            </a:r>
            <a:endParaRPr lang="en-US" dirty="0"/>
          </a:p>
        </p:txBody>
      </p:sp>
      <p:grpSp>
        <p:nvGrpSpPr>
          <p:cNvPr id="19" name="Group 18"/>
          <p:cNvGrpSpPr/>
          <p:nvPr/>
        </p:nvGrpSpPr>
        <p:grpSpPr>
          <a:xfrm>
            <a:off x="5198975" y="1667765"/>
            <a:ext cx="2069897" cy="1151635"/>
            <a:chOff x="2133599" y="2711205"/>
            <a:chExt cx="4808115" cy="2896548"/>
          </a:xfrm>
        </p:grpSpPr>
        <p:sp>
          <p:nvSpPr>
            <p:cNvPr id="20" name="Freeform 19"/>
            <p:cNvSpPr/>
            <p:nvPr/>
          </p:nvSpPr>
          <p:spPr>
            <a:xfrm>
              <a:off x="2585069" y="2711205"/>
              <a:ext cx="3932337" cy="2851395"/>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Lst>
              <a:ahLst/>
              <a:cxnLst>
                <a:cxn ang="0">
                  <a:pos x="connsiteX0" y="connsiteY0"/>
                </a:cxn>
                <a:cxn ang="0">
                  <a:pos x="connsiteX1" y="connsiteY1"/>
                </a:cxn>
                <a:cxn ang="0">
                  <a:pos x="connsiteX2" y="connsiteY2"/>
                </a:cxn>
                <a:cxn ang="0">
                  <a:pos x="connsiteX3" y="connsiteY3"/>
                </a:cxn>
              </a:cxnLst>
              <a:rect l="l" t="t" r="r" b="b"/>
              <a:pathLst>
                <a:path w="5475111" h="4026206">
                  <a:moveTo>
                    <a:pt x="0" y="4026206"/>
                  </a:moveTo>
                  <a:cubicBezTo>
                    <a:pt x="252119" y="3118390"/>
                    <a:pt x="1176106" y="-379467"/>
                    <a:pt x="1930947" y="33774"/>
                  </a:cubicBezTo>
                  <a:cubicBezTo>
                    <a:pt x="2685788" y="447015"/>
                    <a:pt x="3798709" y="3286784"/>
                    <a:pt x="4210754" y="3439184"/>
                  </a:cubicBezTo>
                  <a:cubicBezTo>
                    <a:pt x="4622799" y="3591584"/>
                    <a:pt x="4352808" y="3008324"/>
                    <a:pt x="5475111" y="2953762"/>
                  </a:cubicBezTo>
                </a:path>
              </a:pathLst>
            </a:custGeom>
            <a:noFill/>
            <a:ln w="12700">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585070" y="2720845"/>
              <a:ext cx="3932336" cy="2320937"/>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Lst>
              <a:ahLst/>
              <a:cxnLst>
                <a:cxn ang="0">
                  <a:pos x="connsiteX0" y="connsiteY0"/>
                </a:cxn>
                <a:cxn ang="0">
                  <a:pos x="connsiteX1" y="connsiteY1"/>
                </a:cxn>
                <a:cxn ang="0">
                  <a:pos x="connsiteX2" y="connsiteY2"/>
                </a:cxn>
              </a:cxnLst>
              <a:rect l="l" t="t" r="r" b="b"/>
              <a:pathLst>
                <a:path w="5757333" h="3398085">
                  <a:moveTo>
                    <a:pt x="0" y="3398085"/>
                  </a:moveTo>
                  <a:cubicBezTo>
                    <a:pt x="365007" y="2896669"/>
                    <a:pt x="1027286" y="24588"/>
                    <a:pt x="1986842" y="129"/>
                  </a:cubicBezTo>
                  <a:cubicBezTo>
                    <a:pt x="2946398" y="-24330"/>
                    <a:pt x="2957688" y="3453119"/>
                    <a:pt x="5757333" y="3251330"/>
                  </a:cubicBezTo>
                </a:path>
              </a:pathLst>
            </a:cu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133599" y="4667876"/>
              <a:ext cx="4808115" cy="377131"/>
              <a:chOff x="1983300" y="4667876"/>
              <a:chExt cx="4722300" cy="377131"/>
            </a:xfrm>
          </p:grpSpPr>
          <p:cxnSp>
            <p:nvCxnSpPr>
              <p:cNvPr id="24" name="Straight Arrow Connector 23"/>
              <p:cNvCxnSpPr/>
              <p:nvPr/>
            </p:nvCxnSpPr>
            <p:spPr>
              <a:xfrm>
                <a:off x="1983300" y="5045007"/>
                <a:ext cx="4722300" cy="0"/>
              </a:xfrm>
              <a:prstGeom prst="straightConnector1">
                <a:avLst/>
              </a:prstGeom>
              <a:ln w="19050">
                <a:solidFill>
                  <a:schemeClr val="accent3"/>
                </a:solidFill>
                <a:prstDash val="sysDash"/>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147785" y="4667876"/>
                <a:ext cx="4393331" cy="372813"/>
                <a:chOff x="2133600" y="4667876"/>
                <a:chExt cx="4393331" cy="372813"/>
              </a:xfrm>
            </p:grpSpPr>
            <p:cxnSp>
              <p:nvCxnSpPr>
                <p:cNvPr id="26" name="Straight Arrow Connector 25"/>
                <p:cNvCxnSpPr/>
                <p:nvPr/>
              </p:nvCxnSpPr>
              <p:spPr>
                <a:xfrm flipV="1">
                  <a:off x="2133600" y="4667876"/>
                  <a:ext cx="0" cy="372813"/>
                </a:xfrm>
                <a:prstGeom prst="straightConnector1">
                  <a:avLst/>
                </a:prstGeom>
                <a:ln w="19050">
                  <a:solidFill>
                    <a:schemeClr val="accent3"/>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526931" y="4667876"/>
                  <a:ext cx="0" cy="372813"/>
                </a:xfrm>
                <a:prstGeom prst="straightConnector1">
                  <a:avLst/>
                </a:prstGeom>
                <a:ln w="19050">
                  <a:solidFill>
                    <a:schemeClr val="accent3"/>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grpSp>
        </p:grpSp>
        <p:sp>
          <p:nvSpPr>
            <p:cNvPr id="23" name="Multiply 22"/>
            <p:cNvSpPr/>
            <p:nvPr/>
          </p:nvSpPr>
          <p:spPr>
            <a:xfrm>
              <a:off x="2441199" y="5147780"/>
              <a:ext cx="424808" cy="459973"/>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993641" y="2756507"/>
            <a:ext cx="3610068" cy="461665"/>
          </a:xfrm>
          <a:prstGeom prst="rect">
            <a:avLst/>
          </a:prstGeom>
          <a:noFill/>
        </p:spPr>
        <p:txBody>
          <a:bodyPr wrap="square" rtlCol="0">
            <a:spAutoFit/>
          </a:bodyPr>
          <a:lstStyle/>
          <a:p>
            <a:pPr algn="ctr"/>
            <a:r>
              <a:rPr lang="en-US" sz="2400" b="1" dirty="0" smtClean="0"/>
              <a:t>empirical data</a:t>
            </a:r>
            <a:endParaRPr lang="en-US" sz="2400" b="1" dirty="0"/>
          </a:p>
        </p:txBody>
      </p:sp>
      <p:sp>
        <p:nvSpPr>
          <p:cNvPr id="45" name="TextBox 44"/>
          <p:cNvSpPr txBox="1"/>
          <p:nvPr/>
        </p:nvSpPr>
        <p:spPr>
          <a:xfrm>
            <a:off x="4360775" y="2756507"/>
            <a:ext cx="3610068" cy="461665"/>
          </a:xfrm>
          <a:prstGeom prst="rect">
            <a:avLst/>
          </a:prstGeom>
          <a:noFill/>
        </p:spPr>
        <p:txBody>
          <a:bodyPr wrap="square" rtlCol="0">
            <a:spAutoFit/>
          </a:bodyPr>
          <a:lstStyle/>
          <a:p>
            <a:pPr algn="ctr"/>
            <a:r>
              <a:rPr lang="en-US" sz="2400" b="1" dirty="0" smtClean="0"/>
              <a:t>non-empirical information</a:t>
            </a:r>
            <a:endParaRPr lang="en-US" sz="2400" b="1" dirty="0"/>
          </a:p>
        </p:txBody>
      </p:sp>
    </p:spTree>
    <p:extLst>
      <p:ext uri="{BB962C8B-B14F-4D97-AF65-F5344CB8AC3E}">
        <p14:creationId xmlns:p14="http://schemas.microsoft.com/office/powerpoint/2010/main" val="2238622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2343090"/>
          </a:xfrm>
        </p:spPr>
        <p:txBody>
          <a:bodyPr/>
          <a:lstStyle/>
          <a:p>
            <a:r>
              <a:rPr lang="en-US" dirty="0" smtClean="0"/>
              <a:t>Challenging due to the semi-infinite nature of the regression constraints</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smtClean="0"/>
          </a:p>
          <a:p>
            <a:endParaRPr lang="en-US" dirty="0" smtClean="0"/>
          </a:p>
          <a:p>
            <a:endParaRPr lang="en-US" dirty="0"/>
          </a:p>
          <a:p>
            <a:endParaRPr lang="en-US" dirty="0" smtClean="0"/>
          </a:p>
          <a:p>
            <a:endParaRPr lang="en-US" dirty="0"/>
          </a:p>
          <a:p>
            <a:endParaRPr lang="en-US" sz="1800" dirty="0"/>
          </a:p>
          <a:p>
            <a:endParaRPr lang="en-US" dirty="0"/>
          </a:p>
        </p:txBody>
      </p:sp>
      <p:sp>
        <p:nvSpPr>
          <p:cNvPr id="16" name="Rectangle 15"/>
          <p:cNvSpPr/>
          <p:nvPr/>
        </p:nvSpPr>
        <p:spPr>
          <a:xfrm>
            <a:off x="2610970" y="3118516"/>
            <a:ext cx="1331261" cy="2838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Constrained regression</a:t>
            </a:r>
            <a:endParaRPr lang="en-US" dirty="0"/>
          </a:p>
        </p:txBody>
      </p:sp>
      <p:sp>
        <p:nvSpPr>
          <p:cNvPr id="11" name="TextBox 10"/>
          <p:cNvSpPr txBox="1"/>
          <p:nvPr/>
        </p:nvSpPr>
        <p:spPr>
          <a:xfrm>
            <a:off x="1295400" y="1866205"/>
            <a:ext cx="2729337" cy="461665"/>
          </a:xfrm>
          <a:prstGeom prst="rect">
            <a:avLst/>
          </a:prstGeom>
          <a:noFill/>
        </p:spPr>
        <p:txBody>
          <a:bodyPr wrap="none" rtlCol="0">
            <a:spAutoFit/>
          </a:bodyPr>
          <a:lstStyle/>
          <a:p>
            <a:r>
              <a:rPr lang="en-US" sz="2400" b="1" dirty="0" smtClean="0">
                <a:solidFill>
                  <a:schemeClr val="tx2"/>
                </a:solidFill>
              </a:rPr>
              <a:t>Standard regression</a:t>
            </a:r>
            <a:endParaRPr lang="en-US" sz="2400" b="1" dirty="0">
              <a:solidFill>
                <a:schemeClr val="tx2"/>
              </a:solidFill>
            </a:endParaRPr>
          </a:p>
        </p:txBody>
      </p:sp>
      <p:sp>
        <p:nvSpPr>
          <p:cNvPr id="17" name="TextBox 16"/>
          <p:cNvSpPr txBox="1"/>
          <p:nvPr/>
        </p:nvSpPr>
        <p:spPr>
          <a:xfrm>
            <a:off x="2474595" y="3385216"/>
            <a:ext cx="1636395" cy="707886"/>
          </a:xfrm>
          <a:prstGeom prst="rect">
            <a:avLst/>
          </a:prstGeom>
          <a:noFill/>
        </p:spPr>
        <p:txBody>
          <a:bodyPr wrap="square" rtlCol="0">
            <a:spAutoFit/>
          </a:bodyPr>
          <a:lstStyle/>
          <a:p>
            <a:pPr algn="ctr"/>
            <a:r>
              <a:rPr lang="en-US" sz="2000" b="1" dirty="0" smtClean="0">
                <a:solidFill>
                  <a:schemeClr val="accent4"/>
                </a:solidFill>
              </a:rPr>
              <a:t>Surrogate model</a:t>
            </a:r>
            <a:endParaRPr lang="en-US" sz="2000" b="1" dirty="0">
              <a:solidFill>
                <a:schemeClr val="accent4"/>
              </a:solidFill>
            </a:endParaRPr>
          </a:p>
        </p:txBody>
      </p:sp>
      <p:pic>
        <p:nvPicPr>
          <p:cNvPr id="15" name="Picture 1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38200" y="2875915"/>
            <a:ext cx="3272790" cy="737235"/>
          </a:xfrm>
          <a:prstGeom prst="rect">
            <a:avLst/>
          </a:prstGeom>
        </p:spPr>
      </p:pic>
      <p:grpSp>
        <p:nvGrpSpPr>
          <p:cNvPr id="4" name="Group 3"/>
          <p:cNvGrpSpPr/>
          <p:nvPr/>
        </p:nvGrpSpPr>
        <p:grpSpPr>
          <a:xfrm>
            <a:off x="3751731" y="1904365"/>
            <a:ext cx="4873347" cy="1123950"/>
            <a:chOff x="3751731" y="3371850"/>
            <a:chExt cx="4873347" cy="1123950"/>
          </a:xfrm>
        </p:grpSpPr>
        <p:pic>
          <p:nvPicPr>
            <p:cNvPr id="18" name="Picture 1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352288" y="3371850"/>
              <a:ext cx="3272790" cy="1123950"/>
            </a:xfrm>
            <a:prstGeom prst="rect">
              <a:avLst/>
            </a:prstGeom>
          </p:spPr>
        </p:pic>
        <p:sp>
          <p:nvSpPr>
            <p:cNvPr id="23" name="Freeform 22"/>
            <p:cNvSpPr/>
            <p:nvPr/>
          </p:nvSpPr>
          <p:spPr>
            <a:xfrm>
              <a:off x="4203700" y="3886200"/>
              <a:ext cx="1016000" cy="556281"/>
            </a:xfrm>
            <a:custGeom>
              <a:avLst/>
              <a:gdLst>
                <a:gd name="connsiteX0" fmla="*/ 0 w 1016000"/>
                <a:gd name="connsiteY0" fmla="*/ 673100 h 673100"/>
                <a:gd name="connsiteX1" fmla="*/ 1016000 w 1016000"/>
                <a:gd name="connsiteY1" fmla="*/ 0 h 673100"/>
                <a:gd name="connsiteX0" fmla="*/ 0 w 1016000"/>
                <a:gd name="connsiteY0" fmla="*/ 673100 h 673100"/>
                <a:gd name="connsiteX1" fmla="*/ 1016000 w 1016000"/>
                <a:gd name="connsiteY1" fmla="*/ 0 h 673100"/>
                <a:gd name="connsiteX0" fmla="*/ 0 w 1016000"/>
                <a:gd name="connsiteY0" fmla="*/ 673100 h 673100"/>
                <a:gd name="connsiteX1" fmla="*/ 1016000 w 1016000"/>
                <a:gd name="connsiteY1" fmla="*/ 0 h 673100"/>
              </a:gdLst>
              <a:ahLst/>
              <a:cxnLst>
                <a:cxn ang="0">
                  <a:pos x="connsiteX0" y="connsiteY0"/>
                </a:cxn>
                <a:cxn ang="0">
                  <a:pos x="connsiteX1" y="connsiteY1"/>
                </a:cxn>
              </a:cxnLst>
              <a:rect l="l" t="t" r="r" b="b"/>
              <a:pathLst>
                <a:path w="1016000" h="673100">
                  <a:moveTo>
                    <a:pt x="0" y="673100"/>
                  </a:moveTo>
                  <a:cubicBezTo>
                    <a:pt x="186267" y="347133"/>
                    <a:pt x="512233" y="122767"/>
                    <a:pt x="1016000" y="0"/>
                  </a:cubicBezTo>
                </a:path>
              </a:pathLst>
            </a:custGeom>
            <a:noFill/>
            <a:ln w="38100">
              <a:solidFill>
                <a:schemeClr val="tx1">
                  <a:lumMod val="50000"/>
                  <a:lumOff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751731" y="3952875"/>
              <a:ext cx="1219200" cy="400110"/>
            </a:xfrm>
            <a:prstGeom prst="rect">
              <a:avLst/>
            </a:prstGeom>
            <a:noFill/>
          </p:spPr>
          <p:txBody>
            <a:bodyPr wrap="square" rtlCol="0">
              <a:spAutoFit/>
            </a:bodyPr>
            <a:lstStyle/>
            <a:p>
              <a:r>
                <a:rPr lang="en-US" sz="2000" b="1" dirty="0" smtClean="0">
                  <a:solidFill>
                    <a:schemeClr val="tx1">
                      <a:lumMod val="50000"/>
                      <a:lumOff val="50000"/>
                    </a:schemeClr>
                  </a:solidFill>
                </a:rPr>
                <a:t>easy</a:t>
              </a:r>
              <a:endParaRPr lang="en-US" sz="2000" b="1" dirty="0">
                <a:solidFill>
                  <a:schemeClr val="tx1">
                    <a:lumMod val="50000"/>
                    <a:lumOff val="50000"/>
                  </a:schemeClr>
                </a:solidFill>
              </a:endParaRPr>
            </a:p>
          </p:txBody>
        </p:sp>
      </p:grpSp>
      <p:grpSp>
        <p:nvGrpSpPr>
          <p:cNvPr id="5" name="Group 4"/>
          <p:cNvGrpSpPr/>
          <p:nvPr/>
        </p:nvGrpSpPr>
        <p:grpSpPr>
          <a:xfrm>
            <a:off x="3771900" y="3485515"/>
            <a:ext cx="4853180" cy="1162685"/>
            <a:chOff x="3771900" y="4953000"/>
            <a:chExt cx="4853180" cy="1162685"/>
          </a:xfrm>
        </p:grpSpPr>
        <p:sp>
          <p:nvSpPr>
            <p:cNvPr id="27" name="Rectangle 26"/>
            <p:cNvSpPr/>
            <p:nvPr/>
          </p:nvSpPr>
          <p:spPr>
            <a:xfrm>
              <a:off x="8001000" y="5759510"/>
              <a:ext cx="457200" cy="356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52290" y="4953000"/>
              <a:ext cx="3272790" cy="1137285"/>
            </a:xfrm>
            <a:prstGeom prst="rect">
              <a:avLst/>
            </a:prstGeom>
          </p:spPr>
        </p:pic>
        <p:sp>
          <p:nvSpPr>
            <p:cNvPr id="25" name="Freeform 24"/>
            <p:cNvSpPr/>
            <p:nvPr/>
          </p:nvSpPr>
          <p:spPr>
            <a:xfrm flipV="1">
              <a:off x="4203700" y="5158719"/>
              <a:ext cx="1016000" cy="556281"/>
            </a:xfrm>
            <a:custGeom>
              <a:avLst/>
              <a:gdLst>
                <a:gd name="connsiteX0" fmla="*/ 0 w 1016000"/>
                <a:gd name="connsiteY0" fmla="*/ 673100 h 673100"/>
                <a:gd name="connsiteX1" fmla="*/ 1016000 w 1016000"/>
                <a:gd name="connsiteY1" fmla="*/ 0 h 673100"/>
                <a:gd name="connsiteX0" fmla="*/ 0 w 1016000"/>
                <a:gd name="connsiteY0" fmla="*/ 673100 h 673100"/>
                <a:gd name="connsiteX1" fmla="*/ 1016000 w 1016000"/>
                <a:gd name="connsiteY1" fmla="*/ 0 h 673100"/>
                <a:gd name="connsiteX0" fmla="*/ 0 w 1016000"/>
                <a:gd name="connsiteY0" fmla="*/ 673100 h 673100"/>
                <a:gd name="connsiteX1" fmla="*/ 1016000 w 1016000"/>
                <a:gd name="connsiteY1" fmla="*/ 0 h 673100"/>
              </a:gdLst>
              <a:ahLst/>
              <a:cxnLst>
                <a:cxn ang="0">
                  <a:pos x="connsiteX0" y="connsiteY0"/>
                </a:cxn>
                <a:cxn ang="0">
                  <a:pos x="connsiteX1" y="connsiteY1"/>
                </a:cxn>
              </a:cxnLst>
              <a:rect l="l" t="t" r="r" b="b"/>
              <a:pathLst>
                <a:path w="1016000" h="673100">
                  <a:moveTo>
                    <a:pt x="0" y="673100"/>
                  </a:moveTo>
                  <a:cubicBezTo>
                    <a:pt x="186267" y="347133"/>
                    <a:pt x="512233" y="122767"/>
                    <a:pt x="1016000" y="0"/>
                  </a:cubicBezTo>
                </a:path>
              </a:pathLst>
            </a:custGeom>
            <a:noFill/>
            <a:ln w="381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71900" y="5334000"/>
              <a:ext cx="1219200" cy="400110"/>
            </a:xfrm>
            <a:prstGeom prst="rect">
              <a:avLst/>
            </a:prstGeom>
            <a:noFill/>
          </p:spPr>
          <p:txBody>
            <a:bodyPr wrap="square" rtlCol="0">
              <a:spAutoFit/>
            </a:bodyPr>
            <a:lstStyle/>
            <a:p>
              <a:r>
                <a:rPr lang="en-US" sz="2000" b="1" dirty="0" smtClean="0">
                  <a:solidFill>
                    <a:schemeClr val="accent3"/>
                  </a:solidFill>
                </a:rPr>
                <a:t>tough</a:t>
              </a:r>
              <a:endParaRPr lang="en-US" sz="2000" b="1" dirty="0">
                <a:solidFill>
                  <a:schemeClr val="accent3"/>
                </a:solidFill>
              </a:endParaRPr>
            </a:p>
          </p:txBody>
        </p:sp>
      </p:grpSp>
    </p:spTree>
    <p:extLst>
      <p:ext uri="{BB962C8B-B14F-4D97-AF65-F5344CB8AC3E}">
        <p14:creationId xmlns:p14="http://schemas.microsoft.com/office/powerpoint/2010/main" val="7716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Implied parameter restrictions</a:t>
            </a:r>
            <a:endParaRPr lang="en-US" dirty="0"/>
          </a:p>
        </p:txBody>
      </p: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90252" y="3733801"/>
            <a:ext cx="3320987" cy="1030415"/>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290852" y="3733800"/>
            <a:ext cx="3183827" cy="2036826"/>
          </a:xfrm>
          <a:prstGeom prst="rect">
            <a:avLst/>
          </a:prstGeom>
        </p:spPr>
      </p:pic>
      <p:pic>
        <p:nvPicPr>
          <p:cNvPr id="15" name="Picture 1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582483" y="1250823"/>
            <a:ext cx="5961317" cy="730377"/>
          </a:xfrm>
          <a:prstGeom prst="rect">
            <a:avLst/>
          </a:prstGeom>
        </p:spPr>
      </p:pic>
      <p:sp>
        <p:nvSpPr>
          <p:cNvPr id="5" name="TextBox 4"/>
          <p:cNvSpPr txBox="1"/>
          <p:nvPr/>
        </p:nvSpPr>
        <p:spPr>
          <a:xfrm>
            <a:off x="390133" y="2514600"/>
            <a:ext cx="3715537" cy="1200329"/>
          </a:xfrm>
          <a:prstGeom prst="rect">
            <a:avLst/>
          </a:prstGeom>
          <a:noFill/>
        </p:spPr>
        <p:txBody>
          <a:bodyPr wrap="square" rtlCol="0">
            <a:spAutoFit/>
          </a:bodyPr>
          <a:lstStyle/>
          <a:p>
            <a:pPr algn="ctr"/>
            <a:r>
              <a:rPr lang="en-US" sz="2400" b="1" dirty="0" smtClean="0">
                <a:solidFill>
                  <a:schemeClr val="tx2"/>
                </a:solidFill>
              </a:rPr>
              <a:t>Step 1: Formulate </a:t>
            </a:r>
            <a:r>
              <a:rPr lang="en-US" sz="2400" b="1" dirty="0">
                <a:solidFill>
                  <a:schemeClr val="tx2"/>
                </a:solidFill>
              </a:rPr>
              <a:t>constraint in z- and </a:t>
            </a:r>
            <a:r>
              <a:rPr lang="en-US" sz="2400" b="1" dirty="0" smtClean="0">
                <a:solidFill>
                  <a:schemeClr val="tx2"/>
                </a:solidFill>
              </a:rPr>
              <a:t>x-space</a:t>
            </a:r>
            <a:endParaRPr lang="en-US" sz="2400" b="1" dirty="0">
              <a:solidFill>
                <a:schemeClr val="tx2"/>
              </a:solidFill>
            </a:endParaRPr>
          </a:p>
        </p:txBody>
      </p:sp>
      <p:sp>
        <p:nvSpPr>
          <p:cNvPr id="9" name="TextBox 8"/>
          <p:cNvSpPr txBox="1"/>
          <p:nvPr/>
        </p:nvSpPr>
        <p:spPr>
          <a:xfrm>
            <a:off x="4971263" y="2514600"/>
            <a:ext cx="3715537" cy="830997"/>
          </a:xfrm>
          <a:prstGeom prst="rect">
            <a:avLst/>
          </a:prstGeom>
          <a:noFill/>
        </p:spPr>
        <p:txBody>
          <a:bodyPr wrap="square" rtlCol="0">
            <a:spAutoFit/>
          </a:bodyPr>
          <a:lstStyle/>
          <a:p>
            <a:pPr algn="ctr"/>
            <a:r>
              <a:rPr lang="en-US" sz="2400" b="1" dirty="0" smtClean="0">
                <a:solidFill>
                  <a:schemeClr val="tx2"/>
                </a:solidFill>
              </a:rPr>
              <a:t>Step 2</a:t>
            </a:r>
            <a:r>
              <a:rPr lang="en-US" sz="2400" b="1" dirty="0">
                <a:solidFill>
                  <a:schemeClr val="tx2"/>
                </a:solidFill>
              </a:rPr>
              <a:t>: Identify a sufficient set of β-space constraints </a:t>
            </a:r>
          </a:p>
        </p:txBody>
      </p:sp>
      <p:sp>
        <p:nvSpPr>
          <p:cNvPr id="6" name="Left Brace 5"/>
          <p:cNvSpPr/>
          <p:nvPr/>
        </p:nvSpPr>
        <p:spPr>
          <a:xfrm>
            <a:off x="5791200" y="4495800"/>
            <a:ext cx="76200" cy="1274826"/>
          </a:xfrm>
          <a:prstGeom prst="leftBrace">
            <a:avLst>
              <a:gd name="adj1" fmla="val 98958"/>
              <a:gd name="adj2"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955055" y="4660135"/>
            <a:ext cx="1795749" cy="473915"/>
          </a:xfrm>
          <a:custGeom>
            <a:avLst/>
            <a:gdLst>
              <a:gd name="connsiteX0" fmla="*/ 0 w 1806766"/>
              <a:gd name="connsiteY0" fmla="*/ 0 h 495759"/>
              <a:gd name="connsiteX1" fmla="*/ 1806766 w 1806766"/>
              <a:gd name="connsiteY1" fmla="*/ 495759 h 495759"/>
              <a:gd name="connsiteX0" fmla="*/ 0 w 1806766"/>
              <a:gd name="connsiteY0" fmla="*/ 0 h 495759"/>
              <a:gd name="connsiteX1" fmla="*/ 1806766 w 1806766"/>
              <a:gd name="connsiteY1" fmla="*/ 495759 h 495759"/>
              <a:gd name="connsiteX0" fmla="*/ 0 w 1839817"/>
              <a:gd name="connsiteY0" fmla="*/ 0 h 396608"/>
              <a:gd name="connsiteX1" fmla="*/ 1839817 w 1839817"/>
              <a:gd name="connsiteY1" fmla="*/ 396608 h 396608"/>
              <a:gd name="connsiteX0" fmla="*/ 0 w 1839817"/>
              <a:gd name="connsiteY0" fmla="*/ 0 h 396608"/>
              <a:gd name="connsiteX1" fmla="*/ 1839817 w 1839817"/>
              <a:gd name="connsiteY1" fmla="*/ 396608 h 396608"/>
              <a:gd name="connsiteX0" fmla="*/ 0 w 1839817"/>
              <a:gd name="connsiteY0" fmla="*/ 0 h 396917"/>
              <a:gd name="connsiteX1" fmla="*/ 1839817 w 1839817"/>
              <a:gd name="connsiteY1" fmla="*/ 396608 h 396917"/>
              <a:gd name="connsiteX0" fmla="*/ 0 w 1795749"/>
              <a:gd name="connsiteY0" fmla="*/ 0 h 473971"/>
              <a:gd name="connsiteX1" fmla="*/ 1795749 w 1795749"/>
              <a:gd name="connsiteY1" fmla="*/ 473726 h 473971"/>
              <a:gd name="connsiteX0" fmla="*/ 0 w 1795749"/>
              <a:gd name="connsiteY0" fmla="*/ 0 h 473915"/>
              <a:gd name="connsiteX1" fmla="*/ 1795749 w 1795749"/>
              <a:gd name="connsiteY1" fmla="*/ 473726 h 473915"/>
            </a:gdLst>
            <a:ahLst/>
            <a:cxnLst>
              <a:cxn ang="0">
                <a:pos x="connsiteX0" y="connsiteY0"/>
              </a:cxn>
              <a:cxn ang="0">
                <a:pos x="connsiteX1" y="connsiteY1"/>
              </a:cxn>
            </a:cxnLst>
            <a:rect l="l" t="t" r="r" b="b"/>
            <a:pathLst>
              <a:path w="1795749" h="473915">
                <a:moveTo>
                  <a:pt x="0" y="0"/>
                </a:moveTo>
                <a:cubicBezTo>
                  <a:pt x="437002" y="11017"/>
                  <a:pt x="1402814" y="484743"/>
                  <a:pt x="1795749" y="473726"/>
                </a:cubicBezTo>
              </a:path>
            </a:pathLst>
          </a:custGeom>
          <a:noFill/>
          <a:ln w="28575">
            <a:solidFill>
              <a:schemeClr val="accent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24200" y="4911895"/>
            <a:ext cx="2286000" cy="1084912"/>
          </a:xfrm>
          <a:prstGeom prst="rect">
            <a:avLst/>
          </a:prstGeom>
          <a:noFill/>
        </p:spPr>
        <p:txBody>
          <a:bodyPr wrap="square" rtlCol="0">
            <a:spAutoFit/>
          </a:bodyPr>
          <a:lstStyle/>
          <a:p>
            <a:pPr algn="ctr"/>
            <a:r>
              <a:rPr lang="en-US" dirty="0" smtClean="0">
                <a:solidFill>
                  <a:schemeClr val="accent3"/>
                </a:solidFill>
              </a:rPr>
              <a:t>1 parametric constraint </a:t>
            </a:r>
          </a:p>
          <a:p>
            <a:pPr algn="ctr"/>
            <a:endParaRPr lang="en-US" sz="1050" dirty="0">
              <a:solidFill>
                <a:schemeClr val="accent3"/>
              </a:solidFill>
            </a:endParaRPr>
          </a:p>
          <a:p>
            <a:pPr algn="ctr"/>
            <a:r>
              <a:rPr lang="en-US" dirty="0" smtClean="0">
                <a:solidFill>
                  <a:schemeClr val="accent3"/>
                </a:solidFill>
              </a:rPr>
              <a:t>4 </a:t>
            </a:r>
            <a:r>
              <a:rPr lang="el-GR" dirty="0" smtClean="0">
                <a:solidFill>
                  <a:schemeClr val="accent3"/>
                </a:solidFill>
              </a:rPr>
              <a:t>β</a:t>
            </a:r>
            <a:r>
              <a:rPr lang="en-US" dirty="0" smtClean="0">
                <a:solidFill>
                  <a:schemeClr val="accent3"/>
                </a:solidFill>
              </a:rPr>
              <a:t>-constraints</a:t>
            </a:r>
            <a:endParaRPr lang="en-US" dirty="0">
              <a:solidFill>
                <a:schemeClr val="accent3"/>
              </a:solidFill>
            </a:endParaRPr>
          </a:p>
        </p:txBody>
      </p:sp>
    </p:spTree>
    <p:extLst>
      <p:ext uri="{BB962C8B-B14F-4D97-AF65-F5344CB8AC3E}">
        <p14:creationId xmlns:p14="http://schemas.microsoft.com/office/powerpoint/2010/main" val="2696125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6096000" y="990600"/>
            <a:ext cx="2898648"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Multiple responses</a:t>
            </a:r>
            <a:endParaRPr lang="en-US" sz="2400" dirty="0"/>
          </a:p>
        </p:txBody>
      </p:sp>
      <p:sp>
        <p:nvSpPr>
          <p:cNvPr id="113" name="Rectangle 112"/>
          <p:cNvSpPr/>
          <p:nvPr/>
        </p:nvSpPr>
        <p:spPr>
          <a:xfrm>
            <a:off x="3124200" y="990600"/>
            <a:ext cx="2898648"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Individual responses</a:t>
            </a:r>
            <a:endParaRPr lang="en-US" sz="2400" dirty="0"/>
          </a:p>
        </p:txBody>
      </p:sp>
      <p:sp>
        <p:nvSpPr>
          <p:cNvPr id="114" name="Rectangle 113"/>
          <p:cNvSpPr/>
          <p:nvPr/>
        </p:nvSpPr>
        <p:spPr>
          <a:xfrm>
            <a:off x="152400" y="990600"/>
            <a:ext cx="289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Response bounds</a:t>
            </a:r>
            <a:endParaRPr lang="en-US" sz="2400" dirty="0"/>
          </a:p>
        </p:txBody>
      </p:sp>
      <p:sp>
        <p:nvSpPr>
          <p:cNvPr id="115" name="Rectangle 114"/>
          <p:cNvSpPr/>
          <p:nvPr/>
        </p:nvSpPr>
        <p:spPr>
          <a:xfrm>
            <a:off x="155448" y="3810000"/>
            <a:ext cx="289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Response derivatives</a:t>
            </a:r>
            <a:endParaRPr lang="en-US" sz="2400" dirty="0"/>
          </a:p>
        </p:txBody>
      </p:sp>
      <p:sp>
        <p:nvSpPr>
          <p:cNvPr id="117" name="Rectangle 116"/>
          <p:cNvSpPr/>
          <p:nvPr/>
        </p:nvSpPr>
        <p:spPr>
          <a:xfrm>
            <a:off x="3127248" y="3810000"/>
            <a:ext cx="2898648"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Alternative domains</a:t>
            </a:r>
            <a:endParaRPr lang="en-US" sz="2400" dirty="0"/>
          </a:p>
        </p:txBody>
      </p:sp>
      <p:sp>
        <p:nvSpPr>
          <p:cNvPr id="118" name="Rectangle 117"/>
          <p:cNvSpPr/>
          <p:nvPr/>
        </p:nvSpPr>
        <p:spPr>
          <a:xfrm>
            <a:off x="6099048" y="3810000"/>
            <a:ext cx="2898648"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t>Boundary conditions</a:t>
            </a:r>
          </a:p>
        </p:txBody>
      </p:sp>
      <p:sp>
        <p:nvSpPr>
          <p:cNvPr id="8" name="Rectangle 7"/>
          <p:cNvSpPr/>
          <p:nvPr/>
        </p:nvSpPr>
        <p:spPr>
          <a:xfrm>
            <a:off x="6092952" y="990600"/>
            <a:ext cx="2898648"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Multiple responses</a:t>
            </a:r>
            <a:endParaRPr lang="en-US" sz="2400" dirty="0"/>
          </a:p>
        </p:txBody>
      </p:sp>
      <p:sp>
        <p:nvSpPr>
          <p:cNvPr id="13" name="Rectangle 12"/>
          <p:cNvSpPr/>
          <p:nvPr/>
        </p:nvSpPr>
        <p:spPr>
          <a:xfrm>
            <a:off x="6170676" y="14478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chemeClr val="tx1">
                    <a:lumMod val="50000"/>
                    <a:lumOff val="50000"/>
                  </a:schemeClr>
                </a:solidFill>
              </a:rPr>
              <a:t>mass balances, sum-to-one, state variables</a:t>
            </a:r>
            <a:endParaRPr lang="en-US" dirty="0">
              <a:solidFill>
                <a:schemeClr val="tx1">
                  <a:lumMod val="50000"/>
                  <a:lumOff val="50000"/>
                </a:schemeClr>
              </a:solidFill>
            </a:endParaRPr>
          </a:p>
        </p:txBody>
      </p:sp>
      <p:sp>
        <p:nvSpPr>
          <p:cNvPr id="7" name="Rectangle 6"/>
          <p:cNvSpPr/>
          <p:nvPr/>
        </p:nvSpPr>
        <p:spPr>
          <a:xfrm>
            <a:off x="3121152" y="990600"/>
            <a:ext cx="2898648"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Individual responses</a:t>
            </a:r>
            <a:endParaRPr lang="en-US" sz="2400" dirty="0"/>
          </a:p>
        </p:txBody>
      </p:sp>
      <p:sp>
        <p:nvSpPr>
          <p:cNvPr id="12" name="Rectangle 11"/>
          <p:cNvSpPr/>
          <p:nvPr/>
        </p:nvSpPr>
        <p:spPr>
          <a:xfrm>
            <a:off x="3199638" y="14478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lumMod val="50000"/>
                    <a:lumOff val="50000"/>
                  </a:schemeClr>
                </a:solidFill>
              </a:rPr>
              <a:t>m</a:t>
            </a:r>
            <a:r>
              <a:rPr lang="en-US" dirty="0" smtClean="0">
                <a:solidFill>
                  <a:schemeClr val="tx1">
                    <a:lumMod val="50000"/>
                    <a:lumOff val="50000"/>
                  </a:schemeClr>
                </a:solidFill>
              </a:rPr>
              <a:t>ass and energy balances, physical limitations</a:t>
            </a:r>
            <a:endParaRPr lang="en-US" dirty="0">
              <a:solidFill>
                <a:schemeClr val="tx1">
                  <a:lumMod val="50000"/>
                  <a:lumOff val="50000"/>
                </a:schemeClr>
              </a:solidFill>
            </a:endParaRPr>
          </a:p>
        </p:txBody>
      </p:sp>
      <p:sp>
        <p:nvSpPr>
          <p:cNvPr id="3" name="Title 2"/>
          <p:cNvSpPr>
            <a:spLocks noGrp="1"/>
          </p:cNvSpPr>
          <p:nvPr>
            <p:ph type="title"/>
          </p:nvPr>
        </p:nvSpPr>
        <p:spPr/>
        <p:txBody>
          <a:bodyPr/>
          <a:lstStyle/>
          <a:p>
            <a:r>
              <a:rPr lang="en-US" dirty="0" smtClean="0"/>
              <a:t>Types of Restrictions</a:t>
            </a:r>
            <a:endParaRPr lang="en-US" dirty="0"/>
          </a:p>
        </p:txBody>
      </p:sp>
      <p:sp>
        <p:nvSpPr>
          <p:cNvPr id="5" name="Rectangle 4"/>
          <p:cNvSpPr/>
          <p:nvPr/>
        </p:nvSpPr>
        <p:spPr>
          <a:xfrm>
            <a:off x="149352" y="990600"/>
            <a:ext cx="2895600"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Response bounds</a:t>
            </a:r>
            <a:endParaRPr lang="en-US" sz="2400" dirty="0"/>
          </a:p>
        </p:txBody>
      </p:sp>
      <p:sp>
        <p:nvSpPr>
          <p:cNvPr id="6" name="Rectangle 5"/>
          <p:cNvSpPr/>
          <p:nvPr/>
        </p:nvSpPr>
        <p:spPr>
          <a:xfrm>
            <a:off x="228600" y="14478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chemeClr val="tx1">
                    <a:lumMod val="50000"/>
                    <a:lumOff val="50000"/>
                  </a:schemeClr>
                </a:solidFill>
              </a:rPr>
              <a:t>pressure, temperature, compositions</a:t>
            </a:r>
            <a:endParaRPr lang="en-US" dirty="0">
              <a:solidFill>
                <a:schemeClr val="tx1">
                  <a:lumMod val="50000"/>
                  <a:lumOff val="50000"/>
                </a:schemeClr>
              </a:solidFill>
            </a:endParaRPr>
          </a:p>
        </p:txBody>
      </p:sp>
      <p:sp>
        <p:nvSpPr>
          <p:cNvPr id="9" name="Rectangle 8"/>
          <p:cNvSpPr/>
          <p:nvPr/>
        </p:nvSpPr>
        <p:spPr>
          <a:xfrm>
            <a:off x="152400" y="3810000"/>
            <a:ext cx="2895600"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Response derivatives</a:t>
            </a:r>
            <a:endParaRPr lang="en-US" sz="2400" dirty="0"/>
          </a:p>
        </p:txBody>
      </p:sp>
      <p:sp>
        <p:nvSpPr>
          <p:cNvPr id="10" name="Rectangle 9"/>
          <p:cNvSpPr/>
          <p:nvPr/>
        </p:nvSpPr>
        <p:spPr>
          <a:xfrm>
            <a:off x="3124200" y="3810000"/>
            <a:ext cx="2898648"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Alternative domains</a:t>
            </a:r>
            <a:endParaRPr lang="en-US" sz="2400" dirty="0"/>
          </a:p>
        </p:txBody>
      </p:sp>
      <p:sp>
        <p:nvSpPr>
          <p:cNvPr id="11" name="Rectangle 10"/>
          <p:cNvSpPr/>
          <p:nvPr/>
        </p:nvSpPr>
        <p:spPr>
          <a:xfrm>
            <a:off x="6096000" y="3810000"/>
            <a:ext cx="2898648"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t>Boundary conditions</a:t>
            </a:r>
          </a:p>
        </p:txBody>
      </p:sp>
      <p:sp>
        <p:nvSpPr>
          <p:cNvPr id="14" name="Rectangle 13"/>
          <p:cNvSpPr/>
          <p:nvPr/>
        </p:nvSpPr>
        <p:spPr>
          <a:xfrm>
            <a:off x="228600" y="42672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chemeClr val="tx1">
                    <a:lumMod val="50000"/>
                    <a:lumOff val="50000"/>
                  </a:schemeClr>
                </a:solidFill>
              </a:rPr>
              <a:t>monotonicity, numerical properties, convexity</a:t>
            </a:r>
            <a:endParaRPr lang="en-US" dirty="0">
              <a:solidFill>
                <a:schemeClr val="tx1">
                  <a:lumMod val="50000"/>
                  <a:lumOff val="50000"/>
                </a:schemeClr>
              </a:solidFill>
            </a:endParaRPr>
          </a:p>
        </p:txBody>
      </p:sp>
      <p:sp>
        <p:nvSpPr>
          <p:cNvPr id="15" name="Rectangle 14"/>
          <p:cNvSpPr/>
          <p:nvPr/>
        </p:nvSpPr>
        <p:spPr>
          <a:xfrm>
            <a:off x="3199638" y="42672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chemeClr val="tx1">
                    <a:lumMod val="50000"/>
                    <a:lumOff val="50000"/>
                  </a:schemeClr>
                </a:solidFill>
              </a:rPr>
              <a:t>safe extrapolation, boundary conditions</a:t>
            </a:r>
            <a:endParaRPr lang="en-US" dirty="0">
              <a:solidFill>
                <a:schemeClr val="tx1">
                  <a:lumMod val="50000"/>
                  <a:lumOff val="50000"/>
                </a:schemeClr>
              </a:solidFill>
            </a:endParaRPr>
          </a:p>
        </p:txBody>
      </p:sp>
      <p:sp>
        <p:nvSpPr>
          <p:cNvPr id="16" name="Rectangle 15"/>
          <p:cNvSpPr/>
          <p:nvPr/>
        </p:nvSpPr>
        <p:spPr>
          <a:xfrm>
            <a:off x="6170676" y="42672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solidFill>
                <a:schemeClr val="tx1">
                  <a:lumMod val="50000"/>
                  <a:lumOff val="50000"/>
                </a:schemeClr>
              </a:solidFill>
            </a:endParaRPr>
          </a:p>
        </p:txBody>
      </p:sp>
      <p:grpSp>
        <p:nvGrpSpPr>
          <p:cNvPr id="17" name="Group 16"/>
          <p:cNvGrpSpPr/>
          <p:nvPr/>
        </p:nvGrpSpPr>
        <p:grpSpPr>
          <a:xfrm>
            <a:off x="659337" y="2024912"/>
            <a:ext cx="1881725" cy="1046941"/>
            <a:chOff x="2133599" y="2711205"/>
            <a:chExt cx="4808115" cy="2896548"/>
          </a:xfrm>
        </p:grpSpPr>
        <p:sp>
          <p:nvSpPr>
            <p:cNvPr id="18" name="Freeform 17"/>
            <p:cNvSpPr/>
            <p:nvPr/>
          </p:nvSpPr>
          <p:spPr>
            <a:xfrm>
              <a:off x="2585069" y="2711205"/>
              <a:ext cx="3932337" cy="2851395"/>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Lst>
              <a:ahLst/>
              <a:cxnLst>
                <a:cxn ang="0">
                  <a:pos x="connsiteX0" y="connsiteY0"/>
                </a:cxn>
                <a:cxn ang="0">
                  <a:pos x="connsiteX1" y="connsiteY1"/>
                </a:cxn>
                <a:cxn ang="0">
                  <a:pos x="connsiteX2" y="connsiteY2"/>
                </a:cxn>
                <a:cxn ang="0">
                  <a:pos x="connsiteX3" y="connsiteY3"/>
                </a:cxn>
              </a:cxnLst>
              <a:rect l="l" t="t" r="r" b="b"/>
              <a:pathLst>
                <a:path w="5475111" h="4026206">
                  <a:moveTo>
                    <a:pt x="0" y="4026206"/>
                  </a:moveTo>
                  <a:cubicBezTo>
                    <a:pt x="252119" y="3118390"/>
                    <a:pt x="1176106" y="-379467"/>
                    <a:pt x="1930947" y="33774"/>
                  </a:cubicBezTo>
                  <a:cubicBezTo>
                    <a:pt x="2685788" y="447015"/>
                    <a:pt x="3798709" y="3286784"/>
                    <a:pt x="4210754" y="3439184"/>
                  </a:cubicBezTo>
                  <a:cubicBezTo>
                    <a:pt x="4622799" y="3591584"/>
                    <a:pt x="4352808" y="3008324"/>
                    <a:pt x="5475111" y="2953762"/>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585070" y="2720845"/>
              <a:ext cx="3932336" cy="2320937"/>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Lst>
              <a:ahLst/>
              <a:cxnLst>
                <a:cxn ang="0">
                  <a:pos x="connsiteX0" y="connsiteY0"/>
                </a:cxn>
                <a:cxn ang="0">
                  <a:pos x="connsiteX1" y="connsiteY1"/>
                </a:cxn>
                <a:cxn ang="0">
                  <a:pos x="connsiteX2" y="connsiteY2"/>
                </a:cxn>
              </a:cxnLst>
              <a:rect l="l" t="t" r="r" b="b"/>
              <a:pathLst>
                <a:path w="5757333" h="3398085">
                  <a:moveTo>
                    <a:pt x="0" y="3398085"/>
                  </a:moveTo>
                  <a:cubicBezTo>
                    <a:pt x="365007" y="2896669"/>
                    <a:pt x="1027286" y="24588"/>
                    <a:pt x="1986842" y="129"/>
                  </a:cubicBezTo>
                  <a:cubicBezTo>
                    <a:pt x="2946398" y="-24330"/>
                    <a:pt x="2957688" y="3453119"/>
                    <a:pt x="5757333" y="3251330"/>
                  </a:cubicBezTo>
                </a:path>
              </a:pathLst>
            </a:cu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133599" y="4667876"/>
              <a:ext cx="4808115" cy="377131"/>
              <a:chOff x="1983300" y="4667876"/>
              <a:chExt cx="4722300" cy="377131"/>
            </a:xfrm>
          </p:grpSpPr>
          <p:cxnSp>
            <p:nvCxnSpPr>
              <p:cNvPr id="22" name="Straight Arrow Connector 21"/>
              <p:cNvCxnSpPr/>
              <p:nvPr/>
            </p:nvCxnSpPr>
            <p:spPr>
              <a:xfrm>
                <a:off x="1983300" y="5045007"/>
                <a:ext cx="4722300" cy="0"/>
              </a:xfrm>
              <a:prstGeom prst="straightConnector1">
                <a:avLst/>
              </a:prstGeom>
              <a:ln w="19050">
                <a:solidFill>
                  <a:schemeClr val="accent3"/>
                </a:solidFill>
                <a:prstDash val="sysDash"/>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147785" y="4667876"/>
                <a:ext cx="4393331" cy="372813"/>
                <a:chOff x="2133600" y="4667876"/>
                <a:chExt cx="4393331" cy="372813"/>
              </a:xfrm>
            </p:grpSpPr>
            <p:cxnSp>
              <p:nvCxnSpPr>
                <p:cNvPr id="24" name="Straight Arrow Connector 23"/>
                <p:cNvCxnSpPr/>
                <p:nvPr/>
              </p:nvCxnSpPr>
              <p:spPr>
                <a:xfrm flipV="1">
                  <a:off x="2133600" y="4667876"/>
                  <a:ext cx="0" cy="372813"/>
                </a:xfrm>
                <a:prstGeom prst="straightConnector1">
                  <a:avLst/>
                </a:prstGeom>
                <a:ln w="19050">
                  <a:solidFill>
                    <a:schemeClr val="accent3"/>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26931" y="4667876"/>
                  <a:ext cx="0" cy="372813"/>
                </a:xfrm>
                <a:prstGeom prst="straightConnector1">
                  <a:avLst/>
                </a:prstGeom>
                <a:ln w="19050">
                  <a:solidFill>
                    <a:schemeClr val="accent3"/>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grpSp>
        </p:grpSp>
        <p:sp>
          <p:nvSpPr>
            <p:cNvPr id="21" name="Multiply 20"/>
            <p:cNvSpPr/>
            <p:nvPr/>
          </p:nvSpPr>
          <p:spPr>
            <a:xfrm>
              <a:off x="2441199" y="5147780"/>
              <a:ext cx="424808" cy="459973"/>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218724" y="1523981"/>
            <a:ext cx="762953" cy="301752"/>
          </a:xfrm>
          <a:prstGeom prst="rect">
            <a:avLst/>
          </a:prstGeom>
        </p:spPr>
      </p:pic>
      <p:pic>
        <p:nvPicPr>
          <p:cNvPr id="34" name="Picture 33"/>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884294" y="1538554"/>
            <a:ext cx="1378458" cy="272606"/>
          </a:xfrm>
          <a:prstGeom prst="rect">
            <a:avLst/>
          </a:prstGeom>
        </p:spPr>
      </p:pic>
      <p:pic>
        <p:nvPicPr>
          <p:cNvPr id="38" name="Picture 37"/>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6756178" y="1576273"/>
            <a:ext cx="1572197" cy="197168"/>
          </a:xfrm>
          <a:prstGeom prst="rect">
            <a:avLst/>
          </a:prstGeom>
        </p:spPr>
      </p:pic>
      <p:sp>
        <p:nvSpPr>
          <p:cNvPr id="49" name="Freeform 48"/>
          <p:cNvSpPr/>
          <p:nvPr/>
        </p:nvSpPr>
        <p:spPr>
          <a:xfrm>
            <a:off x="6631908" y="2087049"/>
            <a:ext cx="1253486" cy="55491"/>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 name="connsiteX0" fmla="*/ 0 w 5342632"/>
              <a:gd name="connsiteY0" fmla="*/ 631070 h 3883995"/>
              <a:gd name="connsiteX1" fmla="*/ 1798468 w 5342632"/>
              <a:gd name="connsiteY1" fmla="*/ 453271 h 3883995"/>
              <a:gd name="connsiteX2" fmla="*/ 4078275 w 5342632"/>
              <a:gd name="connsiteY2" fmla="*/ 3858681 h 3883995"/>
              <a:gd name="connsiteX3" fmla="*/ 5342632 w 5342632"/>
              <a:gd name="connsiteY3" fmla="*/ 3373259 h 3883995"/>
              <a:gd name="connsiteX0" fmla="*/ 0 w 5342632"/>
              <a:gd name="connsiteY0" fmla="*/ 344714 h 3597639"/>
              <a:gd name="connsiteX1" fmla="*/ 1798468 w 5342632"/>
              <a:gd name="connsiteY1" fmla="*/ 166915 h 3597639"/>
              <a:gd name="connsiteX2" fmla="*/ 4078275 w 5342632"/>
              <a:gd name="connsiteY2" fmla="*/ 3572325 h 3597639"/>
              <a:gd name="connsiteX3" fmla="*/ 5342632 w 5342632"/>
              <a:gd name="connsiteY3" fmla="*/ 3086903 h 3597639"/>
              <a:gd name="connsiteX0" fmla="*/ 0 w 4459440"/>
              <a:gd name="connsiteY0" fmla="*/ 344714 h 3577704"/>
              <a:gd name="connsiteX1" fmla="*/ 1798468 w 4459440"/>
              <a:gd name="connsiteY1" fmla="*/ 166915 h 3577704"/>
              <a:gd name="connsiteX2" fmla="*/ 4078275 w 4459440"/>
              <a:gd name="connsiteY2" fmla="*/ 3572325 h 3577704"/>
              <a:gd name="connsiteX3" fmla="*/ 4459440 w 4459440"/>
              <a:gd name="connsiteY3" fmla="*/ 533038 h 3577704"/>
              <a:gd name="connsiteX0" fmla="*/ 0 w 4459440"/>
              <a:gd name="connsiteY0" fmla="*/ 177836 h 385478"/>
              <a:gd name="connsiteX1" fmla="*/ 1798468 w 4459440"/>
              <a:gd name="connsiteY1" fmla="*/ 37 h 385478"/>
              <a:gd name="connsiteX2" fmla="*/ 2930121 w 4459440"/>
              <a:gd name="connsiteY2" fmla="*/ 205033 h 385478"/>
              <a:gd name="connsiteX3" fmla="*/ 4459440 w 4459440"/>
              <a:gd name="connsiteY3" fmla="*/ 366160 h 385478"/>
              <a:gd name="connsiteX0" fmla="*/ 0 w 4459440"/>
              <a:gd name="connsiteY0" fmla="*/ 177836 h 374704"/>
              <a:gd name="connsiteX1" fmla="*/ 1798468 w 4459440"/>
              <a:gd name="connsiteY1" fmla="*/ 37 h 374704"/>
              <a:gd name="connsiteX2" fmla="*/ 2930121 w 4459440"/>
              <a:gd name="connsiteY2" fmla="*/ 205033 h 374704"/>
              <a:gd name="connsiteX3" fmla="*/ 4459440 w 4459440"/>
              <a:gd name="connsiteY3" fmla="*/ 366160 h 374704"/>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 h 195509"/>
              <a:gd name="connsiteX1" fmla="*/ 1224391 w 4459440"/>
              <a:gd name="connsiteY1" fmla="*/ 193966 h 195509"/>
              <a:gd name="connsiteX2" fmla="*/ 2930121 w 4459440"/>
              <a:gd name="connsiteY2" fmla="*/ 27198 h 195509"/>
              <a:gd name="connsiteX3" fmla="*/ 4459440 w 4459440"/>
              <a:gd name="connsiteY3" fmla="*/ 188325 h 195509"/>
              <a:gd name="connsiteX0" fmla="*/ 0 w 4459440"/>
              <a:gd name="connsiteY0" fmla="*/ 1 h 216780"/>
              <a:gd name="connsiteX1" fmla="*/ 1224391 w 4459440"/>
              <a:gd name="connsiteY1" fmla="*/ 193966 h 216780"/>
              <a:gd name="connsiteX2" fmla="*/ 2930121 w 4459440"/>
              <a:gd name="connsiteY2" fmla="*/ 27198 h 216780"/>
              <a:gd name="connsiteX3" fmla="*/ 4459440 w 4459440"/>
              <a:gd name="connsiteY3" fmla="*/ 188325 h 216780"/>
            </a:gdLst>
            <a:ahLst/>
            <a:cxnLst>
              <a:cxn ang="0">
                <a:pos x="connsiteX0" y="connsiteY0"/>
              </a:cxn>
              <a:cxn ang="0">
                <a:pos x="connsiteX1" y="connsiteY1"/>
              </a:cxn>
              <a:cxn ang="0">
                <a:pos x="connsiteX2" y="connsiteY2"/>
              </a:cxn>
              <a:cxn ang="0">
                <a:pos x="connsiteX3" y="connsiteY3"/>
              </a:cxn>
            </a:cxnLst>
            <a:rect l="l" t="t" r="r" b="b"/>
            <a:pathLst>
              <a:path w="4459440" h="216780">
                <a:moveTo>
                  <a:pt x="0" y="1"/>
                </a:moveTo>
                <a:cubicBezTo>
                  <a:pt x="369876" y="239806"/>
                  <a:pt x="691878" y="237923"/>
                  <a:pt x="1224391" y="193966"/>
                </a:cubicBezTo>
                <a:cubicBezTo>
                  <a:pt x="1756904" y="150009"/>
                  <a:pt x="2390946" y="28138"/>
                  <a:pt x="2930121" y="27198"/>
                </a:cubicBezTo>
                <a:cubicBezTo>
                  <a:pt x="3469296" y="26258"/>
                  <a:pt x="3513776" y="145908"/>
                  <a:pt x="4459440" y="188325"/>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a:off x="7372948" y="1976285"/>
            <a:ext cx="166255" cy="166255"/>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538357" y="2176258"/>
            <a:ext cx="1884289" cy="684261"/>
            <a:chOff x="3538357" y="2176258"/>
            <a:chExt cx="1884289" cy="684261"/>
          </a:xfrm>
        </p:grpSpPr>
        <p:sp>
          <p:nvSpPr>
            <p:cNvPr id="40" name="Freeform 39"/>
            <p:cNvSpPr/>
            <p:nvPr/>
          </p:nvSpPr>
          <p:spPr>
            <a:xfrm>
              <a:off x="3653339" y="2189634"/>
              <a:ext cx="1621316" cy="670885"/>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 name="connsiteX0" fmla="*/ 0 w 6030140"/>
                <a:gd name="connsiteY0" fmla="*/ 3230861 h 3430991"/>
                <a:gd name="connsiteX1" fmla="*/ 2485976 w 6030140"/>
                <a:gd name="connsiteY1" fmla="*/ 267 h 3430991"/>
                <a:gd name="connsiteX2" fmla="*/ 4765783 w 6030140"/>
                <a:gd name="connsiteY2" fmla="*/ 3405677 h 3430991"/>
                <a:gd name="connsiteX3" fmla="*/ 6030140 w 6030140"/>
                <a:gd name="connsiteY3" fmla="*/ 2920255 h 3430991"/>
                <a:gd name="connsiteX0" fmla="*/ 0 w 6030140"/>
                <a:gd name="connsiteY0" fmla="*/ 3230802 h 3430932"/>
                <a:gd name="connsiteX1" fmla="*/ 2485976 w 6030140"/>
                <a:gd name="connsiteY1" fmla="*/ 208 h 3430932"/>
                <a:gd name="connsiteX2" fmla="*/ 4765783 w 6030140"/>
                <a:gd name="connsiteY2" fmla="*/ 3405618 h 3430932"/>
                <a:gd name="connsiteX3" fmla="*/ 6030140 w 6030140"/>
                <a:gd name="connsiteY3" fmla="*/ 2920196 h 3430932"/>
                <a:gd name="connsiteX0" fmla="*/ 0 w 6030140"/>
                <a:gd name="connsiteY0" fmla="*/ 2485961 h 2686091"/>
                <a:gd name="connsiteX1" fmla="*/ 3842717 w 6030140"/>
                <a:gd name="connsiteY1" fmla="*/ 273 h 2686091"/>
                <a:gd name="connsiteX2" fmla="*/ 4765783 w 6030140"/>
                <a:gd name="connsiteY2" fmla="*/ 2660777 h 2686091"/>
                <a:gd name="connsiteX3" fmla="*/ 6030140 w 6030140"/>
                <a:gd name="connsiteY3" fmla="*/ 2175355 h 2686091"/>
                <a:gd name="connsiteX0" fmla="*/ 0 w 5783461"/>
                <a:gd name="connsiteY0" fmla="*/ 2596123 h 2776802"/>
                <a:gd name="connsiteX1" fmla="*/ 3842717 w 5783461"/>
                <a:gd name="connsiteY1" fmla="*/ 110435 h 2776802"/>
                <a:gd name="connsiteX2" fmla="*/ 4765783 w 5783461"/>
                <a:gd name="connsiteY2" fmla="*/ 2770939 h 2776802"/>
                <a:gd name="connsiteX3" fmla="*/ 5783461 w 5783461"/>
                <a:gd name="connsiteY3" fmla="*/ 0 h 2776802"/>
                <a:gd name="connsiteX0" fmla="*/ 0 w 5783461"/>
                <a:gd name="connsiteY0" fmla="*/ 2704949 h 2704948"/>
                <a:gd name="connsiteX1" fmla="*/ 3842717 w 5783461"/>
                <a:gd name="connsiteY1" fmla="*/ 219261 h 2704948"/>
                <a:gd name="connsiteX2" fmla="*/ 5783461 w 5783461"/>
                <a:gd name="connsiteY2" fmla="*/ 108826 h 2704948"/>
                <a:gd name="connsiteX0" fmla="*/ 0 w 5783461"/>
                <a:gd name="connsiteY0" fmla="*/ 2751906 h 2751905"/>
                <a:gd name="connsiteX1" fmla="*/ 3765630 w 5783461"/>
                <a:gd name="connsiteY1" fmla="*/ 198501 h 2751905"/>
                <a:gd name="connsiteX2" fmla="*/ 5783461 w 5783461"/>
                <a:gd name="connsiteY2" fmla="*/ 155783 h 2751905"/>
                <a:gd name="connsiteX0" fmla="*/ 0 w 5783461"/>
                <a:gd name="connsiteY0" fmla="*/ 2751906 h 2751905"/>
                <a:gd name="connsiteX1" fmla="*/ 3765630 w 5783461"/>
                <a:gd name="connsiteY1" fmla="*/ 198501 h 2751905"/>
                <a:gd name="connsiteX2" fmla="*/ 5783461 w 5783461"/>
                <a:gd name="connsiteY2" fmla="*/ 155783 h 2751905"/>
                <a:gd name="connsiteX0" fmla="*/ 0 w 5783461"/>
                <a:gd name="connsiteY0" fmla="*/ 2925147 h 2925146"/>
                <a:gd name="connsiteX1" fmla="*/ 4027728 w 5783461"/>
                <a:gd name="connsiteY1" fmla="*/ 151657 h 2925146"/>
                <a:gd name="connsiteX2" fmla="*/ 5783461 w 5783461"/>
                <a:gd name="connsiteY2" fmla="*/ 329024 h 2925146"/>
                <a:gd name="connsiteX0" fmla="*/ 0 w 5768046"/>
                <a:gd name="connsiteY0" fmla="*/ 2887734 h 2887733"/>
                <a:gd name="connsiteX1" fmla="*/ 4027728 w 5768046"/>
                <a:gd name="connsiteY1" fmla="*/ 114244 h 2887733"/>
                <a:gd name="connsiteX2" fmla="*/ 5768046 w 5768046"/>
                <a:gd name="connsiteY2" fmla="*/ 477838 h 2887733"/>
                <a:gd name="connsiteX0" fmla="*/ 0 w 5768046"/>
                <a:gd name="connsiteY0" fmla="*/ 2916260 h 2916259"/>
                <a:gd name="connsiteX1" fmla="*/ 4027728 w 5768046"/>
                <a:gd name="connsiteY1" fmla="*/ 142770 h 2916259"/>
                <a:gd name="connsiteX2" fmla="*/ 5768046 w 5768046"/>
                <a:gd name="connsiteY2" fmla="*/ 506364 h 2916259"/>
                <a:gd name="connsiteX0" fmla="*/ 0 w 5768046"/>
                <a:gd name="connsiteY0" fmla="*/ 2845977 h 2845976"/>
                <a:gd name="connsiteX1" fmla="*/ 4027728 w 5768046"/>
                <a:gd name="connsiteY1" fmla="*/ 72487 h 2845976"/>
                <a:gd name="connsiteX2" fmla="*/ 5768046 w 5768046"/>
                <a:gd name="connsiteY2" fmla="*/ 436081 h 2845976"/>
                <a:gd name="connsiteX0" fmla="*/ 0 w 5768046"/>
                <a:gd name="connsiteY0" fmla="*/ 2894809 h 2894808"/>
                <a:gd name="connsiteX1" fmla="*/ 4027728 w 5768046"/>
                <a:gd name="connsiteY1" fmla="*/ 121319 h 2894808"/>
                <a:gd name="connsiteX2" fmla="*/ 5768046 w 5768046"/>
                <a:gd name="connsiteY2" fmla="*/ 484913 h 2894808"/>
                <a:gd name="connsiteX0" fmla="*/ 0 w 5768046"/>
                <a:gd name="connsiteY0" fmla="*/ 2923452 h 2923451"/>
                <a:gd name="connsiteX1" fmla="*/ 4027728 w 5768046"/>
                <a:gd name="connsiteY1" fmla="*/ 149962 h 2923451"/>
                <a:gd name="connsiteX2" fmla="*/ 5768046 w 5768046"/>
                <a:gd name="connsiteY2" fmla="*/ 513556 h 2923451"/>
                <a:gd name="connsiteX0" fmla="*/ 0 w 5768046"/>
                <a:gd name="connsiteY0" fmla="*/ 2725564 h 2725563"/>
                <a:gd name="connsiteX1" fmla="*/ 3688544 w 5768046"/>
                <a:gd name="connsiteY1" fmla="*/ 206017 h 2725563"/>
                <a:gd name="connsiteX2" fmla="*/ 5768046 w 5768046"/>
                <a:gd name="connsiteY2" fmla="*/ 315668 h 2725563"/>
                <a:gd name="connsiteX0" fmla="*/ 0 w 5783461"/>
                <a:gd name="connsiteY0" fmla="*/ 2674278 h 2674277"/>
                <a:gd name="connsiteX1" fmla="*/ 3688544 w 5783461"/>
                <a:gd name="connsiteY1" fmla="*/ 154731 h 2674277"/>
                <a:gd name="connsiteX2" fmla="*/ 5783461 w 5783461"/>
                <a:gd name="connsiteY2" fmla="*/ 399819 h 2674277"/>
                <a:gd name="connsiteX0" fmla="*/ 0 w 5783461"/>
                <a:gd name="connsiteY0" fmla="*/ 2643080 h 2643079"/>
                <a:gd name="connsiteX1" fmla="*/ 3688544 w 5783461"/>
                <a:gd name="connsiteY1" fmla="*/ 123533 h 2643079"/>
                <a:gd name="connsiteX2" fmla="*/ 5783461 w 5783461"/>
                <a:gd name="connsiteY2" fmla="*/ 368621 h 2643079"/>
                <a:gd name="connsiteX0" fmla="*/ 0 w 5768042"/>
                <a:gd name="connsiteY0" fmla="*/ 2662261 h 2662260"/>
                <a:gd name="connsiteX1" fmla="*/ 3688544 w 5768042"/>
                <a:gd name="connsiteY1" fmla="*/ 142714 h 2662260"/>
                <a:gd name="connsiteX2" fmla="*/ 5768042 w 5768042"/>
                <a:gd name="connsiteY2" fmla="*/ 303154 h 2662260"/>
                <a:gd name="connsiteX0" fmla="*/ 0 w 5768042"/>
                <a:gd name="connsiteY0" fmla="*/ 2554893 h 2554892"/>
                <a:gd name="connsiteX1" fmla="*/ 3534366 w 5768042"/>
                <a:gd name="connsiteY1" fmla="*/ 170784 h 2554892"/>
                <a:gd name="connsiteX2" fmla="*/ 5768042 w 5768042"/>
                <a:gd name="connsiteY2" fmla="*/ 195786 h 2554892"/>
                <a:gd name="connsiteX0" fmla="*/ 0 w 5768042"/>
                <a:gd name="connsiteY0" fmla="*/ 2620863 h 2620862"/>
                <a:gd name="connsiteX1" fmla="*/ 3626872 w 5768042"/>
                <a:gd name="connsiteY1" fmla="*/ 152106 h 2620862"/>
                <a:gd name="connsiteX2" fmla="*/ 5768042 w 5768042"/>
                <a:gd name="connsiteY2" fmla="*/ 261756 h 2620862"/>
                <a:gd name="connsiteX0" fmla="*/ 0 w 5768042"/>
                <a:gd name="connsiteY0" fmla="*/ 2584024 h 2584023"/>
                <a:gd name="connsiteX1" fmla="*/ 3626872 w 5768042"/>
                <a:gd name="connsiteY1" fmla="*/ 115267 h 2584023"/>
                <a:gd name="connsiteX2" fmla="*/ 5768042 w 5768042"/>
                <a:gd name="connsiteY2" fmla="*/ 224917 h 2584023"/>
                <a:gd name="connsiteX0" fmla="*/ 0 w 5768042"/>
                <a:gd name="connsiteY0" fmla="*/ 2620867 h 2620866"/>
                <a:gd name="connsiteX1" fmla="*/ 3626872 w 5768042"/>
                <a:gd name="connsiteY1" fmla="*/ 152110 h 2620866"/>
                <a:gd name="connsiteX2" fmla="*/ 5768042 w 5768042"/>
                <a:gd name="connsiteY2" fmla="*/ 261760 h 2620866"/>
              </a:gdLst>
              <a:ahLst/>
              <a:cxnLst>
                <a:cxn ang="0">
                  <a:pos x="connsiteX0" y="connsiteY0"/>
                </a:cxn>
                <a:cxn ang="0">
                  <a:pos x="connsiteX1" y="connsiteY1"/>
                </a:cxn>
                <a:cxn ang="0">
                  <a:pos x="connsiteX2" y="connsiteY2"/>
                </a:cxn>
              </a:cxnLst>
              <a:rect l="l" t="t" r="r" b="b"/>
              <a:pathLst>
                <a:path w="5768042" h="2620866">
                  <a:moveTo>
                    <a:pt x="0" y="2620867"/>
                  </a:moveTo>
                  <a:cubicBezTo>
                    <a:pt x="2472243" y="2390241"/>
                    <a:pt x="2958465" y="545299"/>
                    <a:pt x="3626872" y="152110"/>
                  </a:cubicBezTo>
                  <a:cubicBezTo>
                    <a:pt x="4295279" y="-241079"/>
                    <a:pt x="5379140" y="250907"/>
                    <a:pt x="5768042" y="261760"/>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656386" y="2177228"/>
              <a:ext cx="1629224" cy="679860"/>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 name="connsiteX0" fmla="*/ 0 w 6329581"/>
                <a:gd name="connsiteY0" fmla="*/ 3356776 h 3356776"/>
                <a:gd name="connsiteX1" fmla="*/ 2559090 w 6329581"/>
                <a:gd name="connsiteY1" fmla="*/ 129 h 3356776"/>
                <a:gd name="connsiteX2" fmla="*/ 6329581 w 6329581"/>
                <a:gd name="connsiteY2" fmla="*/ 3251330 h 3356776"/>
                <a:gd name="connsiteX0" fmla="*/ 0 w 6062532"/>
                <a:gd name="connsiteY0" fmla="*/ 3357112 h 3357112"/>
                <a:gd name="connsiteX1" fmla="*/ 2559090 w 6062532"/>
                <a:gd name="connsiteY1" fmla="*/ 465 h 3357112"/>
                <a:gd name="connsiteX2" fmla="*/ 6062532 w 6062532"/>
                <a:gd name="connsiteY2" fmla="*/ 718106 h 3357112"/>
                <a:gd name="connsiteX0" fmla="*/ 0 w 6062532"/>
                <a:gd name="connsiteY0" fmla="*/ 2639005 h 2639005"/>
                <a:gd name="connsiteX1" fmla="*/ 3983358 w 6062532"/>
                <a:gd name="connsiteY1" fmla="*/ 1389067 h 2639005"/>
                <a:gd name="connsiteX2" fmla="*/ 6062532 w 6062532"/>
                <a:gd name="connsiteY2" fmla="*/ -1 h 2639005"/>
                <a:gd name="connsiteX0" fmla="*/ 0 w 6062532"/>
                <a:gd name="connsiteY0" fmla="*/ 2639005 h 2639005"/>
                <a:gd name="connsiteX1" fmla="*/ 3983358 w 6062532"/>
                <a:gd name="connsiteY1" fmla="*/ 1389067 h 2639005"/>
                <a:gd name="connsiteX2" fmla="*/ 6062532 w 6062532"/>
                <a:gd name="connsiteY2" fmla="*/ -1 h 2639005"/>
                <a:gd name="connsiteX0" fmla="*/ 0 w 6062532"/>
                <a:gd name="connsiteY0" fmla="*/ 2639005 h 2639005"/>
                <a:gd name="connsiteX1" fmla="*/ 4048209 w 6062532"/>
                <a:gd name="connsiteY1" fmla="*/ 441136 h 2639005"/>
                <a:gd name="connsiteX2" fmla="*/ 6062532 w 6062532"/>
                <a:gd name="connsiteY2" fmla="*/ -1 h 2639005"/>
                <a:gd name="connsiteX0" fmla="*/ 0 w 6062532"/>
                <a:gd name="connsiteY0" fmla="*/ 2639005 h 2639005"/>
                <a:gd name="connsiteX1" fmla="*/ 4421091 w 6062532"/>
                <a:gd name="connsiteY1" fmla="*/ 37388 h 2639005"/>
                <a:gd name="connsiteX2" fmla="*/ 6062532 w 6062532"/>
                <a:gd name="connsiteY2" fmla="*/ -1 h 2639005"/>
                <a:gd name="connsiteX0" fmla="*/ 0 w 6078742"/>
                <a:gd name="connsiteY0" fmla="*/ 2602427 h 2602427"/>
                <a:gd name="connsiteX1" fmla="*/ 4421091 w 6078742"/>
                <a:gd name="connsiteY1" fmla="*/ 810 h 2602427"/>
                <a:gd name="connsiteX2" fmla="*/ 6078742 w 6078742"/>
                <a:gd name="connsiteY2" fmla="*/ 314508 h 2602427"/>
                <a:gd name="connsiteX0" fmla="*/ 0 w 6078742"/>
                <a:gd name="connsiteY0" fmla="*/ 2603237 h 2603237"/>
                <a:gd name="connsiteX1" fmla="*/ 4421091 w 6078742"/>
                <a:gd name="connsiteY1" fmla="*/ 1620 h 2603237"/>
                <a:gd name="connsiteX2" fmla="*/ 6078742 w 6078742"/>
                <a:gd name="connsiteY2" fmla="*/ 315318 h 2603237"/>
                <a:gd name="connsiteX0" fmla="*/ 0 w 6078742"/>
                <a:gd name="connsiteY0" fmla="*/ 2604185 h 2604185"/>
                <a:gd name="connsiteX1" fmla="*/ 4421091 w 6078742"/>
                <a:gd name="connsiteY1" fmla="*/ 2568 h 2604185"/>
                <a:gd name="connsiteX2" fmla="*/ 6078742 w 6078742"/>
                <a:gd name="connsiteY2" fmla="*/ 316266 h 2604185"/>
                <a:gd name="connsiteX0" fmla="*/ 0 w 6078742"/>
                <a:gd name="connsiteY0" fmla="*/ 2663941 h 2663941"/>
                <a:gd name="connsiteX1" fmla="*/ 4421091 w 6078742"/>
                <a:gd name="connsiteY1" fmla="*/ 62324 h 2663941"/>
                <a:gd name="connsiteX2" fmla="*/ 6078742 w 6078742"/>
                <a:gd name="connsiteY2" fmla="*/ 376022 h 2663941"/>
                <a:gd name="connsiteX0" fmla="*/ 0 w 6078742"/>
                <a:gd name="connsiteY0" fmla="*/ 2663941 h 2663941"/>
                <a:gd name="connsiteX1" fmla="*/ 4421091 w 6078742"/>
                <a:gd name="connsiteY1" fmla="*/ 62324 h 2663941"/>
                <a:gd name="connsiteX2" fmla="*/ 6078742 w 6078742"/>
                <a:gd name="connsiteY2" fmla="*/ 376022 h 2663941"/>
                <a:gd name="connsiteX0" fmla="*/ 0 w 6094952"/>
                <a:gd name="connsiteY0" fmla="*/ 2843135 h 2843135"/>
                <a:gd name="connsiteX1" fmla="*/ 4421091 w 6094952"/>
                <a:gd name="connsiteY1" fmla="*/ 241518 h 2843135"/>
                <a:gd name="connsiteX2" fmla="*/ 6094952 w 6094952"/>
                <a:gd name="connsiteY2" fmla="*/ 239237 h 2843135"/>
                <a:gd name="connsiteX0" fmla="*/ 0 w 6094952"/>
                <a:gd name="connsiteY0" fmla="*/ 2827998 h 2827998"/>
                <a:gd name="connsiteX1" fmla="*/ 4421091 w 6094952"/>
                <a:gd name="connsiteY1" fmla="*/ 226381 h 2827998"/>
                <a:gd name="connsiteX2" fmla="*/ 6094952 w 6094952"/>
                <a:gd name="connsiteY2" fmla="*/ 224100 h 2827998"/>
                <a:gd name="connsiteX0" fmla="*/ 0 w 6094952"/>
                <a:gd name="connsiteY0" fmla="*/ 2753903 h 2753903"/>
                <a:gd name="connsiteX1" fmla="*/ 4096846 w 6094952"/>
                <a:gd name="connsiteY1" fmla="*/ 275168 h 2753903"/>
                <a:gd name="connsiteX2" fmla="*/ 6094952 w 6094952"/>
                <a:gd name="connsiteY2" fmla="*/ 150005 h 2753903"/>
              </a:gdLst>
              <a:ahLst/>
              <a:cxnLst>
                <a:cxn ang="0">
                  <a:pos x="connsiteX0" y="connsiteY0"/>
                </a:cxn>
                <a:cxn ang="0">
                  <a:pos x="connsiteX1" y="connsiteY1"/>
                </a:cxn>
                <a:cxn ang="0">
                  <a:pos x="connsiteX2" y="connsiteY2"/>
                </a:cxn>
              </a:cxnLst>
              <a:rect l="l" t="t" r="r" b="b"/>
              <a:pathLst>
                <a:path w="6094952" h="2753903">
                  <a:moveTo>
                    <a:pt x="0" y="2753903"/>
                  </a:moveTo>
                  <a:cubicBezTo>
                    <a:pt x="1759261" y="2603574"/>
                    <a:pt x="3081021" y="709151"/>
                    <a:pt x="4096846" y="275168"/>
                  </a:cubicBezTo>
                  <a:cubicBezTo>
                    <a:pt x="5112671" y="-158815"/>
                    <a:pt x="5727147" y="18265"/>
                    <a:pt x="6094952" y="150005"/>
                  </a:cubicBezTo>
                </a:path>
              </a:pathLst>
            </a:cu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a:off x="5119355" y="2176258"/>
              <a:ext cx="166255" cy="166255"/>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custDataLst>
                <p:tags r:id="rId12"/>
              </p:custDataLst>
            </p:nvPr>
          </p:nvPicPr>
          <p:blipFill>
            <a:blip r:embed="rId17" cstate="print">
              <a:extLst>
                <a:ext uri="{28A0092B-C50C-407E-A947-70E740481C1C}">
                  <a14:useLocalDpi xmlns:a14="http://schemas.microsoft.com/office/drawing/2010/main" val="0"/>
                </a:ext>
              </a:extLst>
            </a:blip>
            <a:stretch>
              <a:fillRect/>
            </a:stretch>
          </p:blipFill>
          <p:spPr>
            <a:xfrm rot="19817848">
              <a:off x="3538357" y="2526045"/>
              <a:ext cx="714375" cy="144018"/>
            </a:xfrm>
            <a:prstGeom prst="rect">
              <a:avLst/>
            </a:prstGeom>
          </p:spPr>
        </p:pic>
        <p:grpSp>
          <p:nvGrpSpPr>
            <p:cNvPr id="78" name="Group 77"/>
            <p:cNvGrpSpPr/>
            <p:nvPr/>
          </p:nvGrpSpPr>
          <p:grpSpPr>
            <a:xfrm rot="9027651">
              <a:off x="3540921" y="2389861"/>
              <a:ext cx="1881725" cy="136312"/>
              <a:chOff x="811737" y="2884540"/>
              <a:chExt cx="1881725" cy="136312"/>
            </a:xfrm>
          </p:grpSpPr>
          <p:cxnSp>
            <p:nvCxnSpPr>
              <p:cNvPr id="75" name="Straight Arrow Connector 74"/>
              <p:cNvCxnSpPr/>
              <p:nvPr/>
            </p:nvCxnSpPr>
            <p:spPr>
              <a:xfrm>
                <a:off x="811737" y="3020852"/>
                <a:ext cx="1881725" cy="0"/>
              </a:xfrm>
              <a:prstGeom prst="straightConnector1">
                <a:avLst/>
              </a:prstGeom>
              <a:ln w="19050">
                <a:solidFill>
                  <a:schemeClr val="accent3"/>
                </a:solidFill>
                <a:prstDash val="sysDash"/>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877280" y="2884540"/>
                <a:ext cx="0" cy="134751"/>
              </a:xfrm>
              <a:prstGeom prst="straightConnector1">
                <a:avLst/>
              </a:prstGeom>
              <a:ln w="19050">
                <a:solidFill>
                  <a:schemeClr val="accent3"/>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627919" y="2884540"/>
                <a:ext cx="0" cy="134751"/>
              </a:xfrm>
              <a:prstGeom prst="straightConnector1">
                <a:avLst/>
              </a:prstGeom>
              <a:ln w="19050">
                <a:solidFill>
                  <a:schemeClr val="accent3"/>
                </a:solidFill>
                <a:prstDash val="solid"/>
                <a:headEnd type="none" w="med" len="med"/>
                <a:tailEnd type="triangle" w="sm" len="sm"/>
              </a:ln>
              <a:effectLst/>
            </p:spPr>
            <p:style>
              <a:lnRef idx="1">
                <a:schemeClr val="accent1"/>
              </a:lnRef>
              <a:fillRef idx="0">
                <a:schemeClr val="accent1"/>
              </a:fillRef>
              <a:effectRef idx="0">
                <a:schemeClr val="accent1"/>
              </a:effectRef>
              <a:fontRef idx="minor">
                <a:schemeClr val="tx1"/>
              </a:fontRef>
            </p:style>
          </p:cxnSp>
        </p:grpSp>
      </p:grpSp>
      <p:sp>
        <p:nvSpPr>
          <p:cNvPr id="82" name="Freeform 81"/>
          <p:cNvSpPr/>
          <p:nvPr/>
        </p:nvSpPr>
        <p:spPr>
          <a:xfrm>
            <a:off x="6635356" y="2247725"/>
            <a:ext cx="1253486" cy="449550"/>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 name="connsiteX0" fmla="*/ 0 w 5342632"/>
              <a:gd name="connsiteY0" fmla="*/ 631070 h 3883995"/>
              <a:gd name="connsiteX1" fmla="*/ 1798468 w 5342632"/>
              <a:gd name="connsiteY1" fmla="*/ 453271 h 3883995"/>
              <a:gd name="connsiteX2" fmla="*/ 4078275 w 5342632"/>
              <a:gd name="connsiteY2" fmla="*/ 3858681 h 3883995"/>
              <a:gd name="connsiteX3" fmla="*/ 5342632 w 5342632"/>
              <a:gd name="connsiteY3" fmla="*/ 3373259 h 3883995"/>
              <a:gd name="connsiteX0" fmla="*/ 0 w 5342632"/>
              <a:gd name="connsiteY0" fmla="*/ 344714 h 3597639"/>
              <a:gd name="connsiteX1" fmla="*/ 1798468 w 5342632"/>
              <a:gd name="connsiteY1" fmla="*/ 166915 h 3597639"/>
              <a:gd name="connsiteX2" fmla="*/ 4078275 w 5342632"/>
              <a:gd name="connsiteY2" fmla="*/ 3572325 h 3597639"/>
              <a:gd name="connsiteX3" fmla="*/ 5342632 w 5342632"/>
              <a:gd name="connsiteY3" fmla="*/ 3086903 h 3597639"/>
              <a:gd name="connsiteX0" fmla="*/ 0 w 4459440"/>
              <a:gd name="connsiteY0" fmla="*/ 344714 h 3577704"/>
              <a:gd name="connsiteX1" fmla="*/ 1798468 w 4459440"/>
              <a:gd name="connsiteY1" fmla="*/ 166915 h 3577704"/>
              <a:gd name="connsiteX2" fmla="*/ 4078275 w 4459440"/>
              <a:gd name="connsiteY2" fmla="*/ 3572325 h 3577704"/>
              <a:gd name="connsiteX3" fmla="*/ 4459440 w 4459440"/>
              <a:gd name="connsiteY3" fmla="*/ 533038 h 3577704"/>
              <a:gd name="connsiteX0" fmla="*/ 0 w 4459440"/>
              <a:gd name="connsiteY0" fmla="*/ 177836 h 385478"/>
              <a:gd name="connsiteX1" fmla="*/ 1798468 w 4459440"/>
              <a:gd name="connsiteY1" fmla="*/ 37 h 385478"/>
              <a:gd name="connsiteX2" fmla="*/ 2930121 w 4459440"/>
              <a:gd name="connsiteY2" fmla="*/ 205033 h 385478"/>
              <a:gd name="connsiteX3" fmla="*/ 4459440 w 4459440"/>
              <a:gd name="connsiteY3" fmla="*/ 366160 h 385478"/>
              <a:gd name="connsiteX0" fmla="*/ 0 w 4459440"/>
              <a:gd name="connsiteY0" fmla="*/ 177836 h 374704"/>
              <a:gd name="connsiteX1" fmla="*/ 1798468 w 4459440"/>
              <a:gd name="connsiteY1" fmla="*/ 37 h 374704"/>
              <a:gd name="connsiteX2" fmla="*/ 2930121 w 4459440"/>
              <a:gd name="connsiteY2" fmla="*/ 205033 h 374704"/>
              <a:gd name="connsiteX3" fmla="*/ 4459440 w 4459440"/>
              <a:gd name="connsiteY3" fmla="*/ 366160 h 374704"/>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 h 195509"/>
              <a:gd name="connsiteX1" fmla="*/ 1224391 w 4459440"/>
              <a:gd name="connsiteY1" fmla="*/ 193966 h 195509"/>
              <a:gd name="connsiteX2" fmla="*/ 2930121 w 4459440"/>
              <a:gd name="connsiteY2" fmla="*/ 27198 h 195509"/>
              <a:gd name="connsiteX3" fmla="*/ 4459440 w 4459440"/>
              <a:gd name="connsiteY3" fmla="*/ 188325 h 195509"/>
              <a:gd name="connsiteX0" fmla="*/ 0 w 4459440"/>
              <a:gd name="connsiteY0" fmla="*/ 1 h 216780"/>
              <a:gd name="connsiteX1" fmla="*/ 1224391 w 4459440"/>
              <a:gd name="connsiteY1" fmla="*/ 193966 h 216780"/>
              <a:gd name="connsiteX2" fmla="*/ 2930121 w 4459440"/>
              <a:gd name="connsiteY2" fmla="*/ 27198 h 216780"/>
              <a:gd name="connsiteX3" fmla="*/ 4459440 w 4459440"/>
              <a:gd name="connsiteY3" fmla="*/ 188325 h 216780"/>
              <a:gd name="connsiteX0" fmla="*/ 0 w 4989356"/>
              <a:gd name="connsiteY0" fmla="*/ 5133 h 179316"/>
              <a:gd name="connsiteX1" fmla="*/ 1754307 w 4989356"/>
              <a:gd name="connsiteY1" fmla="*/ 166772 h 179316"/>
              <a:gd name="connsiteX2" fmla="*/ 3460037 w 4989356"/>
              <a:gd name="connsiteY2" fmla="*/ 4 h 179316"/>
              <a:gd name="connsiteX3" fmla="*/ 4989356 w 4989356"/>
              <a:gd name="connsiteY3" fmla="*/ 161131 h 179316"/>
              <a:gd name="connsiteX0" fmla="*/ 0 w 4459440"/>
              <a:gd name="connsiteY0" fmla="*/ 91586 h 1847790"/>
              <a:gd name="connsiteX1" fmla="*/ 1754307 w 4459440"/>
              <a:gd name="connsiteY1" fmla="*/ 253225 h 1847790"/>
              <a:gd name="connsiteX2" fmla="*/ 3460037 w 4459440"/>
              <a:gd name="connsiteY2" fmla="*/ 86457 h 1847790"/>
              <a:gd name="connsiteX3" fmla="*/ 4459440 w 4459440"/>
              <a:gd name="connsiteY3" fmla="*/ 1847790 h 1847790"/>
              <a:gd name="connsiteX0" fmla="*/ 0 w 4459440"/>
              <a:gd name="connsiteY0" fmla="*/ 0 h 1756204"/>
              <a:gd name="connsiteX1" fmla="*/ 1754307 w 4459440"/>
              <a:gd name="connsiteY1" fmla="*/ 161639 h 1756204"/>
              <a:gd name="connsiteX2" fmla="*/ 4459440 w 4459440"/>
              <a:gd name="connsiteY2" fmla="*/ 1756204 h 1756204"/>
              <a:gd name="connsiteX0" fmla="*/ 0 w 4459440"/>
              <a:gd name="connsiteY0" fmla="*/ 0 h 1756204"/>
              <a:gd name="connsiteX1" fmla="*/ 4459440 w 4459440"/>
              <a:gd name="connsiteY1" fmla="*/ 1756204 h 1756204"/>
              <a:gd name="connsiteX0" fmla="*/ 0 w 4459440"/>
              <a:gd name="connsiteY0" fmla="*/ 0 h 1756204"/>
              <a:gd name="connsiteX1" fmla="*/ 4459440 w 4459440"/>
              <a:gd name="connsiteY1" fmla="*/ 1756204 h 1756204"/>
              <a:gd name="connsiteX0" fmla="*/ 0 w 4459440"/>
              <a:gd name="connsiteY0" fmla="*/ 0 h 1756204"/>
              <a:gd name="connsiteX1" fmla="*/ 4459440 w 4459440"/>
              <a:gd name="connsiteY1" fmla="*/ 1756204 h 1756204"/>
            </a:gdLst>
            <a:ahLst/>
            <a:cxnLst>
              <a:cxn ang="0">
                <a:pos x="connsiteX0" y="connsiteY0"/>
              </a:cxn>
              <a:cxn ang="0">
                <a:pos x="connsiteX1" y="connsiteY1"/>
              </a:cxn>
            </a:cxnLst>
            <a:rect l="l" t="t" r="r" b="b"/>
            <a:pathLst>
              <a:path w="4459440" h="1756204">
                <a:moveTo>
                  <a:pt x="0" y="0"/>
                </a:moveTo>
                <a:cubicBezTo>
                  <a:pt x="927126" y="1102641"/>
                  <a:pt x="1721765" y="1736530"/>
                  <a:pt x="4459440" y="1756204"/>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647078" y="2423426"/>
            <a:ext cx="1249348" cy="431830"/>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 name="connsiteX0" fmla="*/ 0 w 5342632"/>
              <a:gd name="connsiteY0" fmla="*/ 631070 h 3883995"/>
              <a:gd name="connsiteX1" fmla="*/ 1798468 w 5342632"/>
              <a:gd name="connsiteY1" fmla="*/ 453271 h 3883995"/>
              <a:gd name="connsiteX2" fmla="*/ 4078275 w 5342632"/>
              <a:gd name="connsiteY2" fmla="*/ 3858681 h 3883995"/>
              <a:gd name="connsiteX3" fmla="*/ 5342632 w 5342632"/>
              <a:gd name="connsiteY3" fmla="*/ 3373259 h 3883995"/>
              <a:gd name="connsiteX0" fmla="*/ 0 w 5342632"/>
              <a:gd name="connsiteY0" fmla="*/ 344714 h 3597639"/>
              <a:gd name="connsiteX1" fmla="*/ 1798468 w 5342632"/>
              <a:gd name="connsiteY1" fmla="*/ 166915 h 3597639"/>
              <a:gd name="connsiteX2" fmla="*/ 4078275 w 5342632"/>
              <a:gd name="connsiteY2" fmla="*/ 3572325 h 3597639"/>
              <a:gd name="connsiteX3" fmla="*/ 5342632 w 5342632"/>
              <a:gd name="connsiteY3" fmla="*/ 3086903 h 3597639"/>
              <a:gd name="connsiteX0" fmla="*/ 0 w 4459440"/>
              <a:gd name="connsiteY0" fmla="*/ 344714 h 3577704"/>
              <a:gd name="connsiteX1" fmla="*/ 1798468 w 4459440"/>
              <a:gd name="connsiteY1" fmla="*/ 166915 h 3577704"/>
              <a:gd name="connsiteX2" fmla="*/ 4078275 w 4459440"/>
              <a:gd name="connsiteY2" fmla="*/ 3572325 h 3577704"/>
              <a:gd name="connsiteX3" fmla="*/ 4459440 w 4459440"/>
              <a:gd name="connsiteY3" fmla="*/ 533038 h 3577704"/>
              <a:gd name="connsiteX0" fmla="*/ 0 w 4459440"/>
              <a:gd name="connsiteY0" fmla="*/ 177836 h 385478"/>
              <a:gd name="connsiteX1" fmla="*/ 1798468 w 4459440"/>
              <a:gd name="connsiteY1" fmla="*/ 37 h 385478"/>
              <a:gd name="connsiteX2" fmla="*/ 2930121 w 4459440"/>
              <a:gd name="connsiteY2" fmla="*/ 205033 h 385478"/>
              <a:gd name="connsiteX3" fmla="*/ 4459440 w 4459440"/>
              <a:gd name="connsiteY3" fmla="*/ 366160 h 385478"/>
              <a:gd name="connsiteX0" fmla="*/ 0 w 4459440"/>
              <a:gd name="connsiteY0" fmla="*/ 177836 h 374704"/>
              <a:gd name="connsiteX1" fmla="*/ 1798468 w 4459440"/>
              <a:gd name="connsiteY1" fmla="*/ 37 h 374704"/>
              <a:gd name="connsiteX2" fmla="*/ 2930121 w 4459440"/>
              <a:gd name="connsiteY2" fmla="*/ 205033 h 374704"/>
              <a:gd name="connsiteX3" fmla="*/ 4459440 w 4459440"/>
              <a:gd name="connsiteY3" fmla="*/ 366160 h 374704"/>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 h 195509"/>
              <a:gd name="connsiteX1" fmla="*/ 1224391 w 4459440"/>
              <a:gd name="connsiteY1" fmla="*/ 193966 h 195509"/>
              <a:gd name="connsiteX2" fmla="*/ 2930121 w 4459440"/>
              <a:gd name="connsiteY2" fmla="*/ 27198 h 195509"/>
              <a:gd name="connsiteX3" fmla="*/ 4459440 w 4459440"/>
              <a:gd name="connsiteY3" fmla="*/ 188325 h 195509"/>
              <a:gd name="connsiteX0" fmla="*/ 0 w 4459440"/>
              <a:gd name="connsiteY0" fmla="*/ 1 h 216780"/>
              <a:gd name="connsiteX1" fmla="*/ 1224391 w 4459440"/>
              <a:gd name="connsiteY1" fmla="*/ 193966 h 216780"/>
              <a:gd name="connsiteX2" fmla="*/ 2930121 w 4459440"/>
              <a:gd name="connsiteY2" fmla="*/ 27198 h 216780"/>
              <a:gd name="connsiteX3" fmla="*/ 4459440 w 4459440"/>
              <a:gd name="connsiteY3" fmla="*/ 188325 h 216780"/>
              <a:gd name="connsiteX0" fmla="*/ 0 w 4989356"/>
              <a:gd name="connsiteY0" fmla="*/ 5133 h 179316"/>
              <a:gd name="connsiteX1" fmla="*/ 1754307 w 4989356"/>
              <a:gd name="connsiteY1" fmla="*/ 166772 h 179316"/>
              <a:gd name="connsiteX2" fmla="*/ 3460037 w 4989356"/>
              <a:gd name="connsiteY2" fmla="*/ 4 h 179316"/>
              <a:gd name="connsiteX3" fmla="*/ 4989356 w 4989356"/>
              <a:gd name="connsiteY3" fmla="*/ 161131 h 179316"/>
              <a:gd name="connsiteX0" fmla="*/ 0 w 4459440"/>
              <a:gd name="connsiteY0" fmla="*/ 91586 h 1847790"/>
              <a:gd name="connsiteX1" fmla="*/ 1754307 w 4459440"/>
              <a:gd name="connsiteY1" fmla="*/ 253225 h 1847790"/>
              <a:gd name="connsiteX2" fmla="*/ 3460037 w 4459440"/>
              <a:gd name="connsiteY2" fmla="*/ 86457 h 1847790"/>
              <a:gd name="connsiteX3" fmla="*/ 4459440 w 4459440"/>
              <a:gd name="connsiteY3" fmla="*/ 1847790 h 1847790"/>
              <a:gd name="connsiteX0" fmla="*/ 0 w 4459440"/>
              <a:gd name="connsiteY0" fmla="*/ 0 h 1756204"/>
              <a:gd name="connsiteX1" fmla="*/ 1754307 w 4459440"/>
              <a:gd name="connsiteY1" fmla="*/ 161639 h 1756204"/>
              <a:gd name="connsiteX2" fmla="*/ 4459440 w 4459440"/>
              <a:gd name="connsiteY2" fmla="*/ 1756204 h 1756204"/>
              <a:gd name="connsiteX0" fmla="*/ 0 w 4459440"/>
              <a:gd name="connsiteY0" fmla="*/ 0 h 1756204"/>
              <a:gd name="connsiteX1" fmla="*/ 4459440 w 4459440"/>
              <a:gd name="connsiteY1" fmla="*/ 1756204 h 1756204"/>
              <a:gd name="connsiteX0" fmla="*/ 0 w 4459440"/>
              <a:gd name="connsiteY0" fmla="*/ 0 h 1756204"/>
              <a:gd name="connsiteX1" fmla="*/ 4459440 w 4459440"/>
              <a:gd name="connsiteY1" fmla="*/ 1756204 h 1756204"/>
              <a:gd name="connsiteX0" fmla="*/ 0 w 4459440"/>
              <a:gd name="connsiteY0" fmla="*/ 0 h 1756204"/>
              <a:gd name="connsiteX1" fmla="*/ 4459440 w 4459440"/>
              <a:gd name="connsiteY1" fmla="*/ 1756204 h 1756204"/>
              <a:gd name="connsiteX0" fmla="*/ 0 w 4959917"/>
              <a:gd name="connsiteY0" fmla="*/ 22057 h 502273"/>
              <a:gd name="connsiteX1" fmla="*/ 4959917 w 4959917"/>
              <a:gd name="connsiteY1" fmla="*/ 254 h 502273"/>
              <a:gd name="connsiteX0" fmla="*/ 0 w 4959917"/>
              <a:gd name="connsiteY0" fmla="*/ 389444 h 389443"/>
              <a:gd name="connsiteX1" fmla="*/ 4959917 w 4959917"/>
              <a:gd name="connsiteY1" fmla="*/ 367641 h 389443"/>
              <a:gd name="connsiteX0" fmla="*/ 0 w 4444719"/>
              <a:gd name="connsiteY0" fmla="*/ 1686999 h 1686998"/>
              <a:gd name="connsiteX1" fmla="*/ 4444719 w 4444719"/>
              <a:gd name="connsiteY1" fmla="*/ 332 h 1686998"/>
              <a:gd name="connsiteX0" fmla="*/ 0 w 4444719"/>
              <a:gd name="connsiteY0" fmla="*/ 1686999 h 1686998"/>
              <a:gd name="connsiteX1" fmla="*/ 4444719 w 4444719"/>
              <a:gd name="connsiteY1" fmla="*/ 332 h 1686998"/>
              <a:gd name="connsiteX0" fmla="*/ 0 w 4444719"/>
              <a:gd name="connsiteY0" fmla="*/ 1686979 h 1686978"/>
              <a:gd name="connsiteX1" fmla="*/ 4444719 w 4444719"/>
              <a:gd name="connsiteY1" fmla="*/ 312 h 1686978"/>
            </a:gdLst>
            <a:ahLst/>
            <a:cxnLst>
              <a:cxn ang="0">
                <a:pos x="connsiteX0" y="connsiteY0"/>
              </a:cxn>
              <a:cxn ang="0">
                <a:pos x="connsiteX1" y="connsiteY1"/>
              </a:cxn>
            </a:cxnLst>
            <a:rect l="l" t="t" r="r" b="b"/>
            <a:pathLst>
              <a:path w="4444719" h="1686978">
                <a:moveTo>
                  <a:pt x="0" y="1686979"/>
                </a:moveTo>
                <a:cubicBezTo>
                  <a:pt x="794650" y="898466"/>
                  <a:pt x="2560797" y="-19361"/>
                  <a:pt x="4444719" y="312"/>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647078" y="2796923"/>
            <a:ext cx="1253486" cy="94126"/>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 name="connsiteX0" fmla="*/ 0 w 5342632"/>
              <a:gd name="connsiteY0" fmla="*/ 631070 h 3883995"/>
              <a:gd name="connsiteX1" fmla="*/ 1798468 w 5342632"/>
              <a:gd name="connsiteY1" fmla="*/ 453271 h 3883995"/>
              <a:gd name="connsiteX2" fmla="*/ 4078275 w 5342632"/>
              <a:gd name="connsiteY2" fmla="*/ 3858681 h 3883995"/>
              <a:gd name="connsiteX3" fmla="*/ 5342632 w 5342632"/>
              <a:gd name="connsiteY3" fmla="*/ 3373259 h 3883995"/>
              <a:gd name="connsiteX0" fmla="*/ 0 w 5342632"/>
              <a:gd name="connsiteY0" fmla="*/ 344714 h 3597639"/>
              <a:gd name="connsiteX1" fmla="*/ 1798468 w 5342632"/>
              <a:gd name="connsiteY1" fmla="*/ 166915 h 3597639"/>
              <a:gd name="connsiteX2" fmla="*/ 4078275 w 5342632"/>
              <a:gd name="connsiteY2" fmla="*/ 3572325 h 3597639"/>
              <a:gd name="connsiteX3" fmla="*/ 5342632 w 5342632"/>
              <a:gd name="connsiteY3" fmla="*/ 3086903 h 3597639"/>
              <a:gd name="connsiteX0" fmla="*/ 0 w 4459440"/>
              <a:gd name="connsiteY0" fmla="*/ 344714 h 3577704"/>
              <a:gd name="connsiteX1" fmla="*/ 1798468 w 4459440"/>
              <a:gd name="connsiteY1" fmla="*/ 166915 h 3577704"/>
              <a:gd name="connsiteX2" fmla="*/ 4078275 w 4459440"/>
              <a:gd name="connsiteY2" fmla="*/ 3572325 h 3577704"/>
              <a:gd name="connsiteX3" fmla="*/ 4459440 w 4459440"/>
              <a:gd name="connsiteY3" fmla="*/ 533038 h 3577704"/>
              <a:gd name="connsiteX0" fmla="*/ 0 w 4459440"/>
              <a:gd name="connsiteY0" fmla="*/ 177836 h 385478"/>
              <a:gd name="connsiteX1" fmla="*/ 1798468 w 4459440"/>
              <a:gd name="connsiteY1" fmla="*/ 37 h 385478"/>
              <a:gd name="connsiteX2" fmla="*/ 2930121 w 4459440"/>
              <a:gd name="connsiteY2" fmla="*/ 205033 h 385478"/>
              <a:gd name="connsiteX3" fmla="*/ 4459440 w 4459440"/>
              <a:gd name="connsiteY3" fmla="*/ 366160 h 385478"/>
              <a:gd name="connsiteX0" fmla="*/ 0 w 4459440"/>
              <a:gd name="connsiteY0" fmla="*/ 177836 h 374704"/>
              <a:gd name="connsiteX1" fmla="*/ 1798468 w 4459440"/>
              <a:gd name="connsiteY1" fmla="*/ 37 h 374704"/>
              <a:gd name="connsiteX2" fmla="*/ 2930121 w 4459440"/>
              <a:gd name="connsiteY2" fmla="*/ 205033 h 374704"/>
              <a:gd name="connsiteX3" fmla="*/ 4459440 w 4459440"/>
              <a:gd name="connsiteY3" fmla="*/ 366160 h 374704"/>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77836 h 366160"/>
              <a:gd name="connsiteX1" fmla="*/ 1798468 w 4459440"/>
              <a:gd name="connsiteY1" fmla="*/ 37 h 366160"/>
              <a:gd name="connsiteX2" fmla="*/ 2930121 w 4459440"/>
              <a:gd name="connsiteY2" fmla="*/ 205033 h 366160"/>
              <a:gd name="connsiteX3" fmla="*/ 4459440 w 4459440"/>
              <a:gd name="connsiteY3" fmla="*/ 366160 h 366160"/>
              <a:gd name="connsiteX0" fmla="*/ 0 w 4459440"/>
              <a:gd name="connsiteY0" fmla="*/ 1 h 195509"/>
              <a:gd name="connsiteX1" fmla="*/ 1224391 w 4459440"/>
              <a:gd name="connsiteY1" fmla="*/ 193966 h 195509"/>
              <a:gd name="connsiteX2" fmla="*/ 2930121 w 4459440"/>
              <a:gd name="connsiteY2" fmla="*/ 27198 h 195509"/>
              <a:gd name="connsiteX3" fmla="*/ 4459440 w 4459440"/>
              <a:gd name="connsiteY3" fmla="*/ 188325 h 195509"/>
              <a:gd name="connsiteX0" fmla="*/ 0 w 4459440"/>
              <a:gd name="connsiteY0" fmla="*/ 1 h 216780"/>
              <a:gd name="connsiteX1" fmla="*/ 1224391 w 4459440"/>
              <a:gd name="connsiteY1" fmla="*/ 193966 h 216780"/>
              <a:gd name="connsiteX2" fmla="*/ 2930121 w 4459440"/>
              <a:gd name="connsiteY2" fmla="*/ 27198 h 216780"/>
              <a:gd name="connsiteX3" fmla="*/ 4459440 w 4459440"/>
              <a:gd name="connsiteY3" fmla="*/ 188325 h 216780"/>
              <a:gd name="connsiteX0" fmla="*/ 0 w 4989356"/>
              <a:gd name="connsiteY0" fmla="*/ 5133 h 179316"/>
              <a:gd name="connsiteX1" fmla="*/ 1754307 w 4989356"/>
              <a:gd name="connsiteY1" fmla="*/ 166772 h 179316"/>
              <a:gd name="connsiteX2" fmla="*/ 3460037 w 4989356"/>
              <a:gd name="connsiteY2" fmla="*/ 4 h 179316"/>
              <a:gd name="connsiteX3" fmla="*/ 4989356 w 4989356"/>
              <a:gd name="connsiteY3" fmla="*/ 161131 h 179316"/>
              <a:gd name="connsiteX0" fmla="*/ 0 w 4459440"/>
              <a:gd name="connsiteY0" fmla="*/ 91586 h 1847790"/>
              <a:gd name="connsiteX1" fmla="*/ 1754307 w 4459440"/>
              <a:gd name="connsiteY1" fmla="*/ 253225 h 1847790"/>
              <a:gd name="connsiteX2" fmla="*/ 3460037 w 4459440"/>
              <a:gd name="connsiteY2" fmla="*/ 86457 h 1847790"/>
              <a:gd name="connsiteX3" fmla="*/ 4459440 w 4459440"/>
              <a:gd name="connsiteY3" fmla="*/ 1847790 h 1847790"/>
              <a:gd name="connsiteX0" fmla="*/ 0 w 4459440"/>
              <a:gd name="connsiteY0" fmla="*/ 0 h 1756204"/>
              <a:gd name="connsiteX1" fmla="*/ 1754307 w 4459440"/>
              <a:gd name="connsiteY1" fmla="*/ 161639 h 1756204"/>
              <a:gd name="connsiteX2" fmla="*/ 4459440 w 4459440"/>
              <a:gd name="connsiteY2" fmla="*/ 1756204 h 1756204"/>
              <a:gd name="connsiteX0" fmla="*/ 0 w 4459440"/>
              <a:gd name="connsiteY0" fmla="*/ 0 h 1756204"/>
              <a:gd name="connsiteX1" fmla="*/ 4459440 w 4459440"/>
              <a:gd name="connsiteY1" fmla="*/ 1756204 h 1756204"/>
              <a:gd name="connsiteX0" fmla="*/ 0 w 4459440"/>
              <a:gd name="connsiteY0" fmla="*/ 0 h 1756204"/>
              <a:gd name="connsiteX1" fmla="*/ 4459440 w 4459440"/>
              <a:gd name="connsiteY1" fmla="*/ 1756204 h 1756204"/>
              <a:gd name="connsiteX0" fmla="*/ 0 w 4459440"/>
              <a:gd name="connsiteY0" fmla="*/ 0 h 1756204"/>
              <a:gd name="connsiteX1" fmla="*/ 4459440 w 4459440"/>
              <a:gd name="connsiteY1" fmla="*/ 1756204 h 1756204"/>
              <a:gd name="connsiteX0" fmla="*/ 0 w 4959917"/>
              <a:gd name="connsiteY0" fmla="*/ 86698 h 551289"/>
              <a:gd name="connsiteX1" fmla="*/ 4959917 w 4959917"/>
              <a:gd name="connsiteY1" fmla="*/ 238 h 551289"/>
              <a:gd name="connsiteX0" fmla="*/ 0 w 4459440"/>
              <a:gd name="connsiteY0" fmla="*/ -1 h 505687"/>
              <a:gd name="connsiteX1" fmla="*/ 4459440 w 4459440"/>
              <a:gd name="connsiteY1" fmla="*/ 75174 h 505687"/>
              <a:gd name="connsiteX0" fmla="*/ 0 w 4459440"/>
              <a:gd name="connsiteY0" fmla="*/ -1 h 450085"/>
              <a:gd name="connsiteX1" fmla="*/ 4459440 w 4459440"/>
              <a:gd name="connsiteY1" fmla="*/ 75174 h 450085"/>
              <a:gd name="connsiteX0" fmla="*/ 0 w 4459440"/>
              <a:gd name="connsiteY0" fmla="*/ 178713 h 253889"/>
              <a:gd name="connsiteX1" fmla="*/ 4459440 w 4459440"/>
              <a:gd name="connsiteY1" fmla="*/ 253888 h 253889"/>
              <a:gd name="connsiteX0" fmla="*/ 0 w 4459440"/>
              <a:gd name="connsiteY0" fmla="*/ 224776 h 299952"/>
              <a:gd name="connsiteX1" fmla="*/ 1959867 w 4459440"/>
              <a:gd name="connsiteY1" fmla="*/ 45637 h 299952"/>
              <a:gd name="connsiteX2" fmla="*/ 4459440 w 4459440"/>
              <a:gd name="connsiteY2" fmla="*/ 299951 h 299952"/>
              <a:gd name="connsiteX0" fmla="*/ 0 w 4459440"/>
              <a:gd name="connsiteY0" fmla="*/ 852499 h 927675"/>
              <a:gd name="connsiteX1" fmla="*/ 2092346 w 4459440"/>
              <a:gd name="connsiteY1" fmla="*/ 10646 h 927675"/>
              <a:gd name="connsiteX2" fmla="*/ 4459440 w 4459440"/>
              <a:gd name="connsiteY2" fmla="*/ 927674 h 927675"/>
              <a:gd name="connsiteX0" fmla="*/ 0 w 4459440"/>
              <a:gd name="connsiteY0" fmla="*/ 841990 h 917166"/>
              <a:gd name="connsiteX1" fmla="*/ 2092346 w 4459440"/>
              <a:gd name="connsiteY1" fmla="*/ 137 h 917166"/>
              <a:gd name="connsiteX2" fmla="*/ 4459440 w 4459440"/>
              <a:gd name="connsiteY2" fmla="*/ 917165 h 917166"/>
              <a:gd name="connsiteX0" fmla="*/ 0 w 4459440"/>
              <a:gd name="connsiteY0" fmla="*/ 294223 h 369399"/>
              <a:gd name="connsiteX1" fmla="*/ 1915706 w 4459440"/>
              <a:gd name="connsiteY1" fmla="*/ 1937 h 369399"/>
              <a:gd name="connsiteX2" fmla="*/ 4459440 w 4459440"/>
              <a:gd name="connsiteY2" fmla="*/ 369398 h 369399"/>
              <a:gd name="connsiteX0" fmla="*/ 0 w 4459440"/>
              <a:gd name="connsiteY0" fmla="*/ 292535 h 367711"/>
              <a:gd name="connsiteX1" fmla="*/ 1915706 w 4459440"/>
              <a:gd name="connsiteY1" fmla="*/ 249 h 367711"/>
              <a:gd name="connsiteX2" fmla="*/ 4459440 w 4459440"/>
              <a:gd name="connsiteY2" fmla="*/ 367710 h 367711"/>
              <a:gd name="connsiteX0" fmla="*/ 0 w 4459440"/>
              <a:gd name="connsiteY0" fmla="*/ 292535 h 367711"/>
              <a:gd name="connsiteX1" fmla="*/ 1915706 w 4459440"/>
              <a:gd name="connsiteY1" fmla="*/ 249 h 367711"/>
              <a:gd name="connsiteX2" fmla="*/ 4459440 w 4459440"/>
              <a:gd name="connsiteY2" fmla="*/ 367710 h 367711"/>
            </a:gdLst>
            <a:ahLst/>
            <a:cxnLst>
              <a:cxn ang="0">
                <a:pos x="connsiteX0" y="connsiteY0"/>
              </a:cxn>
              <a:cxn ang="0">
                <a:pos x="connsiteX1" y="connsiteY1"/>
              </a:cxn>
              <a:cxn ang="0">
                <a:pos x="connsiteX2" y="connsiteY2"/>
              </a:cxn>
            </a:cxnLst>
            <a:rect l="l" t="t" r="r" b="b"/>
            <a:pathLst>
              <a:path w="4459440" h="367711">
                <a:moveTo>
                  <a:pt x="0" y="292535"/>
                </a:moveTo>
                <a:cubicBezTo>
                  <a:pt x="535530" y="302866"/>
                  <a:pt x="894420" y="-10081"/>
                  <a:pt x="1915706" y="249"/>
                </a:cubicBezTo>
                <a:cubicBezTo>
                  <a:pt x="2936992" y="10579"/>
                  <a:pt x="3679511" y="364203"/>
                  <a:pt x="4459440" y="367710"/>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629400" y="2209044"/>
            <a:ext cx="1257622" cy="485102"/>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 name="connsiteX0" fmla="*/ 0 w 10772419"/>
              <a:gd name="connsiteY0" fmla="*/ 2576848 h 3259782"/>
              <a:gd name="connsiteX1" fmla="*/ 7001928 w 10772419"/>
              <a:gd name="connsiteY1" fmla="*/ 129 h 3259782"/>
              <a:gd name="connsiteX2" fmla="*/ 10772419 w 10772419"/>
              <a:gd name="connsiteY2" fmla="*/ 3251330 h 3259782"/>
              <a:gd name="connsiteX0" fmla="*/ 0 w 10772419"/>
              <a:gd name="connsiteY0" fmla="*/ 0 h 674481"/>
              <a:gd name="connsiteX1" fmla="*/ 10772419 w 10772419"/>
              <a:gd name="connsiteY1" fmla="*/ 674482 h 674481"/>
              <a:gd name="connsiteX0" fmla="*/ 0 w 4704784"/>
              <a:gd name="connsiteY0" fmla="*/ 0 h 1965000"/>
              <a:gd name="connsiteX1" fmla="*/ 4704784 w 4704784"/>
              <a:gd name="connsiteY1" fmla="*/ 1965000 h 1965000"/>
              <a:gd name="connsiteX0" fmla="*/ 0 w 4704784"/>
              <a:gd name="connsiteY0" fmla="*/ 0 h 1965000"/>
              <a:gd name="connsiteX1" fmla="*/ 4704784 w 4704784"/>
              <a:gd name="connsiteY1" fmla="*/ 1965000 h 1965000"/>
              <a:gd name="connsiteX0" fmla="*/ 0 w 4704784"/>
              <a:gd name="connsiteY0" fmla="*/ 0 h 1965000"/>
              <a:gd name="connsiteX1" fmla="*/ 4704784 w 4704784"/>
              <a:gd name="connsiteY1" fmla="*/ 1965000 h 1965000"/>
              <a:gd name="connsiteX0" fmla="*/ 0 w 4704784"/>
              <a:gd name="connsiteY0" fmla="*/ 0 h 1965000"/>
              <a:gd name="connsiteX1" fmla="*/ 4704784 w 4704784"/>
              <a:gd name="connsiteY1" fmla="*/ 1965000 h 1965000"/>
            </a:gdLst>
            <a:ahLst/>
            <a:cxnLst>
              <a:cxn ang="0">
                <a:pos x="connsiteX0" y="connsiteY0"/>
              </a:cxn>
              <a:cxn ang="0">
                <a:pos x="connsiteX1" y="connsiteY1"/>
              </a:cxn>
            </a:cxnLst>
            <a:rect l="l" t="t" r="r" b="b"/>
            <a:pathLst>
              <a:path w="4704784" h="1965000">
                <a:moveTo>
                  <a:pt x="0" y="0"/>
                </a:moveTo>
                <a:cubicBezTo>
                  <a:pt x="840763" y="1392438"/>
                  <a:pt x="1882752" y="1930115"/>
                  <a:pt x="4704784" y="1965000"/>
                </a:cubicBezTo>
              </a:path>
            </a:pathLst>
          </a:cu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642500" y="2401070"/>
            <a:ext cx="1265897" cy="462399"/>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 name="connsiteX0" fmla="*/ 0 w 10137796"/>
              <a:gd name="connsiteY0" fmla="*/ 5895320 h 5895320"/>
              <a:gd name="connsiteX1" fmla="*/ 6367305 w 10137796"/>
              <a:gd name="connsiteY1" fmla="*/ 129 h 5895320"/>
              <a:gd name="connsiteX2" fmla="*/ 10137796 w 10137796"/>
              <a:gd name="connsiteY2" fmla="*/ 3251330 h 5895320"/>
              <a:gd name="connsiteX0" fmla="*/ 0 w 6483004"/>
              <a:gd name="connsiteY0" fmla="*/ 5895300 h 5895300"/>
              <a:gd name="connsiteX1" fmla="*/ 6367305 w 6483004"/>
              <a:gd name="connsiteY1" fmla="*/ 109 h 5895300"/>
              <a:gd name="connsiteX2" fmla="*/ 4720263 w 6483004"/>
              <a:gd name="connsiteY2" fmla="*/ 3971987 h 5895300"/>
              <a:gd name="connsiteX0" fmla="*/ 0 w 4720264"/>
              <a:gd name="connsiteY0" fmla="*/ 1923313 h 1923313"/>
              <a:gd name="connsiteX1" fmla="*/ 4720263 w 4720264"/>
              <a:gd name="connsiteY1" fmla="*/ 0 h 1923313"/>
              <a:gd name="connsiteX0" fmla="*/ 0 w 4720264"/>
              <a:gd name="connsiteY0" fmla="*/ 1923313 h 1923313"/>
              <a:gd name="connsiteX1" fmla="*/ 4720263 w 4720264"/>
              <a:gd name="connsiteY1" fmla="*/ 0 h 1923313"/>
              <a:gd name="connsiteX0" fmla="*/ 0 w 4720264"/>
              <a:gd name="connsiteY0" fmla="*/ 1923313 h 1923313"/>
              <a:gd name="connsiteX1" fmla="*/ 4720263 w 4720264"/>
              <a:gd name="connsiteY1" fmla="*/ 0 h 1923313"/>
              <a:gd name="connsiteX0" fmla="*/ 0 w 4735741"/>
              <a:gd name="connsiteY0" fmla="*/ 1873036 h 1873036"/>
              <a:gd name="connsiteX1" fmla="*/ 4735740 w 4735741"/>
              <a:gd name="connsiteY1" fmla="*/ 0 h 1873036"/>
              <a:gd name="connsiteX0" fmla="*/ 0 w 4735741"/>
              <a:gd name="connsiteY0" fmla="*/ 1873036 h 1873036"/>
              <a:gd name="connsiteX1" fmla="*/ 4735740 w 4735741"/>
              <a:gd name="connsiteY1" fmla="*/ 0 h 1873036"/>
            </a:gdLst>
            <a:ahLst/>
            <a:cxnLst>
              <a:cxn ang="0">
                <a:pos x="connsiteX0" y="connsiteY0"/>
              </a:cxn>
              <a:cxn ang="0">
                <a:pos x="connsiteX1" y="connsiteY1"/>
              </a:cxn>
            </a:cxnLst>
            <a:rect l="l" t="t" r="r" b="b"/>
            <a:pathLst>
              <a:path w="4735741" h="1873036">
                <a:moveTo>
                  <a:pt x="0" y="1873036"/>
                </a:moveTo>
                <a:cubicBezTo>
                  <a:pt x="428002" y="1081093"/>
                  <a:pt x="2156206" y="322662"/>
                  <a:pt x="4735740" y="0"/>
                </a:cubicBezTo>
              </a:path>
            </a:pathLst>
          </a:cu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636985" y="2824834"/>
            <a:ext cx="1261759" cy="91042"/>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 name="connsiteX0" fmla="*/ 0 w 10772419"/>
              <a:gd name="connsiteY0" fmla="*/ 2576848 h 3259782"/>
              <a:gd name="connsiteX1" fmla="*/ 7001928 w 10772419"/>
              <a:gd name="connsiteY1" fmla="*/ 129 h 3259782"/>
              <a:gd name="connsiteX2" fmla="*/ 10772419 w 10772419"/>
              <a:gd name="connsiteY2" fmla="*/ 3251330 h 3259782"/>
              <a:gd name="connsiteX0" fmla="*/ 0 w 10772419"/>
              <a:gd name="connsiteY0" fmla="*/ 0 h 674481"/>
              <a:gd name="connsiteX1" fmla="*/ 10772419 w 10772419"/>
              <a:gd name="connsiteY1" fmla="*/ 674482 h 674481"/>
              <a:gd name="connsiteX0" fmla="*/ 0 w 4704784"/>
              <a:gd name="connsiteY0" fmla="*/ 0 h 1965000"/>
              <a:gd name="connsiteX1" fmla="*/ 4704784 w 4704784"/>
              <a:gd name="connsiteY1" fmla="*/ 1965000 h 1965000"/>
              <a:gd name="connsiteX0" fmla="*/ 0 w 4704784"/>
              <a:gd name="connsiteY0" fmla="*/ 0 h 1965000"/>
              <a:gd name="connsiteX1" fmla="*/ 4704784 w 4704784"/>
              <a:gd name="connsiteY1" fmla="*/ 1965000 h 1965000"/>
              <a:gd name="connsiteX0" fmla="*/ 0 w 4704784"/>
              <a:gd name="connsiteY0" fmla="*/ 0 h 1965000"/>
              <a:gd name="connsiteX1" fmla="*/ 4704784 w 4704784"/>
              <a:gd name="connsiteY1" fmla="*/ 1965000 h 1965000"/>
              <a:gd name="connsiteX0" fmla="*/ 0 w 4704784"/>
              <a:gd name="connsiteY0" fmla="*/ 0 h 1965000"/>
              <a:gd name="connsiteX1" fmla="*/ 4704784 w 4704784"/>
              <a:gd name="connsiteY1" fmla="*/ 1965000 h 1965000"/>
              <a:gd name="connsiteX0" fmla="*/ 0 w 5246535"/>
              <a:gd name="connsiteY0" fmla="*/ 281366 h 828638"/>
              <a:gd name="connsiteX1" fmla="*/ 5246535 w 5246535"/>
              <a:gd name="connsiteY1" fmla="*/ 531 h 828638"/>
              <a:gd name="connsiteX0" fmla="*/ 0 w 5246535"/>
              <a:gd name="connsiteY0" fmla="*/ 343204 h 343203"/>
              <a:gd name="connsiteX1" fmla="*/ 5246535 w 5246535"/>
              <a:gd name="connsiteY1" fmla="*/ 62369 h 343203"/>
              <a:gd name="connsiteX0" fmla="*/ 0 w 4720260"/>
              <a:gd name="connsiteY0" fmla="*/ 244237 h 244236"/>
              <a:gd name="connsiteX1" fmla="*/ 4720260 w 4720260"/>
              <a:gd name="connsiteY1" fmla="*/ 198042 h 244236"/>
              <a:gd name="connsiteX0" fmla="*/ 0 w 4720260"/>
              <a:gd name="connsiteY0" fmla="*/ 368783 h 368782"/>
              <a:gd name="connsiteX1" fmla="*/ 4720260 w 4720260"/>
              <a:gd name="connsiteY1" fmla="*/ 322588 h 368782"/>
            </a:gdLst>
            <a:ahLst/>
            <a:cxnLst>
              <a:cxn ang="0">
                <a:pos x="connsiteX0" y="connsiteY0"/>
              </a:cxn>
              <a:cxn ang="0">
                <a:pos x="connsiteX1" y="connsiteY1"/>
              </a:cxn>
            </a:cxnLst>
            <a:rect l="l" t="t" r="r" b="b"/>
            <a:pathLst>
              <a:path w="4720260" h="368782">
                <a:moveTo>
                  <a:pt x="0" y="368783"/>
                </a:moveTo>
                <a:cubicBezTo>
                  <a:pt x="1367038" y="-132657"/>
                  <a:pt x="2145888" y="-97772"/>
                  <a:pt x="4720260" y="322588"/>
                </a:cubicBezTo>
              </a:path>
            </a:pathLst>
          </a:cu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a:off x="6636985" y="2118932"/>
            <a:ext cx="12484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1029"/>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7948610" y="2342513"/>
            <a:ext cx="115443" cy="129159"/>
          </a:xfrm>
          <a:prstGeom prst="rect">
            <a:avLst/>
          </a:prstGeom>
        </p:spPr>
      </p:pic>
      <p:pic>
        <p:nvPicPr>
          <p:cNvPr id="1031" name="Picture 1030"/>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7948610" y="2621552"/>
            <a:ext cx="118872" cy="129159"/>
          </a:xfrm>
          <a:prstGeom prst="rect">
            <a:avLst/>
          </a:prstGeom>
        </p:spPr>
      </p:pic>
      <p:pic>
        <p:nvPicPr>
          <p:cNvPr id="1032" name="Picture 1031"/>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7948610" y="2850153"/>
            <a:ext cx="120015" cy="131445"/>
          </a:xfrm>
          <a:prstGeom prst="rect">
            <a:avLst/>
          </a:prstGeom>
        </p:spPr>
      </p:pic>
      <p:pic>
        <p:nvPicPr>
          <p:cNvPr id="1029" name="Picture 1028"/>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7948610" y="2059412"/>
            <a:ext cx="769239" cy="131445"/>
          </a:xfrm>
          <a:prstGeom prst="rect">
            <a:avLst/>
          </a:prstGeom>
        </p:spPr>
      </p:pic>
      <p:cxnSp>
        <p:nvCxnSpPr>
          <p:cNvPr id="1025" name="Straight Arrow Connector 1024"/>
          <p:cNvCxnSpPr/>
          <p:nvPr/>
        </p:nvCxnSpPr>
        <p:spPr>
          <a:xfrm flipV="1">
            <a:off x="6604572" y="1972099"/>
            <a:ext cx="0" cy="1014006"/>
          </a:xfrm>
          <a:prstGeom prst="straightConnector1">
            <a:avLst/>
          </a:prstGeom>
          <a:ln>
            <a:solidFill>
              <a:schemeClr val="bg1">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6604572" y="2988725"/>
            <a:ext cx="1354831" cy="0"/>
          </a:xfrm>
          <a:prstGeom prst="straightConnector1">
            <a:avLst/>
          </a:prstGeom>
          <a:ln>
            <a:solidFill>
              <a:schemeClr val="bg1">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792957" y="4851953"/>
            <a:ext cx="1587553" cy="857203"/>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994534 h 3994534"/>
              <a:gd name="connsiteX1" fmla="*/ 1785066 w 5475111"/>
              <a:gd name="connsiteY1" fmla="*/ 2102 h 3994534"/>
              <a:gd name="connsiteX2" fmla="*/ 4210754 w 5475111"/>
              <a:gd name="connsiteY2" fmla="*/ 3407512 h 3994534"/>
              <a:gd name="connsiteX3" fmla="*/ 5475111 w 5475111"/>
              <a:gd name="connsiteY3" fmla="*/ 2922090 h 3994534"/>
              <a:gd name="connsiteX0" fmla="*/ 0 w 5475111"/>
              <a:gd name="connsiteY0" fmla="*/ 3992871 h 3992871"/>
              <a:gd name="connsiteX1" fmla="*/ 1785066 w 5475111"/>
              <a:gd name="connsiteY1" fmla="*/ 439 h 3992871"/>
              <a:gd name="connsiteX2" fmla="*/ 4210754 w 5475111"/>
              <a:gd name="connsiteY2" fmla="*/ 3405849 h 3992871"/>
              <a:gd name="connsiteX3" fmla="*/ 5475111 w 5475111"/>
              <a:gd name="connsiteY3" fmla="*/ 2920427 h 3992871"/>
              <a:gd name="connsiteX0" fmla="*/ 0 w 5475111"/>
              <a:gd name="connsiteY0" fmla="*/ 3992870 h 3992870"/>
              <a:gd name="connsiteX1" fmla="*/ 1930947 w 5475111"/>
              <a:gd name="connsiteY1" fmla="*/ 438 h 3992870"/>
              <a:gd name="connsiteX2" fmla="*/ 4210754 w 5475111"/>
              <a:gd name="connsiteY2" fmla="*/ 3405848 h 3992870"/>
              <a:gd name="connsiteX3" fmla="*/ 5475111 w 5475111"/>
              <a:gd name="connsiteY3" fmla="*/ 2920426 h 3992870"/>
              <a:gd name="connsiteX0" fmla="*/ 0 w 5475111"/>
              <a:gd name="connsiteY0" fmla="*/ 4026206 h 4026206"/>
              <a:gd name="connsiteX1" fmla="*/ 1930947 w 5475111"/>
              <a:gd name="connsiteY1" fmla="*/ 33774 h 4026206"/>
              <a:gd name="connsiteX2" fmla="*/ 4210754 w 5475111"/>
              <a:gd name="connsiteY2" fmla="*/ 3439184 h 4026206"/>
              <a:gd name="connsiteX3" fmla="*/ 5475111 w 5475111"/>
              <a:gd name="connsiteY3" fmla="*/ 2953762 h 4026206"/>
              <a:gd name="connsiteX0" fmla="*/ 0 w 5502220"/>
              <a:gd name="connsiteY0" fmla="*/ 3397071 h 3430726"/>
              <a:gd name="connsiteX1" fmla="*/ 1958056 w 5502220"/>
              <a:gd name="connsiteY1" fmla="*/ 2 h 3430726"/>
              <a:gd name="connsiteX2" fmla="*/ 4237863 w 5502220"/>
              <a:gd name="connsiteY2" fmla="*/ 3405412 h 3430726"/>
              <a:gd name="connsiteX3" fmla="*/ 5502220 w 5502220"/>
              <a:gd name="connsiteY3" fmla="*/ 2919990 h 3430726"/>
              <a:gd name="connsiteX0" fmla="*/ 0 w 5434447"/>
              <a:gd name="connsiteY0" fmla="*/ 3397071 h 3410545"/>
              <a:gd name="connsiteX1" fmla="*/ 1958056 w 5434447"/>
              <a:gd name="connsiteY1" fmla="*/ 2 h 3410545"/>
              <a:gd name="connsiteX2" fmla="*/ 4237863 w 5434447"/>
              <a:gd name="connsiteY2" fmla="*/ 3405412 h 3410545"/>
              <a:gd name="connsiteX3" fmla="*/ 5434447 w 5434447"/>
              <a:gd name="connsiteY3" fmla="*/ 211088 h 3410545"/>
              <a:gd name="connsiteX0" fmla="*/ 0 w 5434447"/>
              <a:gd name="connsiteY0" fmla="*/ 3595463 h 3595463"/>
              <a:gd name="connsiteX1" fmla="*/ 1958056 w 5434447"/>
              <a:gd name="connsiteY1" fmla="*/ 198394 h 3595463"/>
              <a:gd name="connsiteX2" fmla="*/ 5434447 w 5434447"/>
              <a:gd name="connsiteY2" fmla="*/ 409480 h 3595463"/>
              <a:gd name="connsiteX0" fmla="*/ 0 w 5434447"/>
              <a:gd name="connsiteY0" fmla="*/ 3185983 h 3185983"/>
              <a:gd name="connsiteX1" fmla="*/ 5434447 w 5434447"/>
              <a:gd name="connsiteY1" fmla="*/ 0 h 3185983"/>
              <a:gd name="connsiteX0" fmla="*/ 0 w 5434447"/>
              <a:gd name="connsiteY0" fmla="*/ 3217427 h 3217427"/>
              <a:gd name="connsiteX1" fmla="*/ 5434447 w 5434447"/>
              <a:gd name="connsiteY1" fmla="*/ 31444 h 3217427"/>
              <a:gd name="connsiteX0" fmla="*/ 0 w 5434447"/>
              <a:gd name="connsiteY0" fmla="*/ 3205270 h 3279737"/>
              <a:gd name="connsiteX1" fmla="*/ 5434447 w 5434447"/>
              <a:gd name="connsiteY1" fmla="*/ 19287 h 3279737"/>
              <a:gd name="connsiteX0" fmla="*/ 0 w 5434447"/>
              <a:gd name="connsiteY0" fmla="*/ 3205598 h 3266259"/>
              <a:gd name="connsiteX1" fmla="*/ 5434447 w 5434447"/>
              <a:gd name="connsiteY1" fmla="*/ 19615 h 3266259"/>
              <a:gd name="connsiteX0" fmla="*/ 0 w 5434447"/>
              <a:gd name="connsiteY0" fmla="*/ 3294508 h 3353993"/>
              <a:gd name="connsiteX1" fmla="*/ 5434447 w 5434447"/>
              <a:gd name="connsiteY1" fmla="*/ 19220 h 3353993"/>
              <a:gd name="connsiteX0" fmla="*/ 0 w 5434447"/>
              <a:gd name="connsiteY0" fmla="*/ 3326690 h 3383316"/>
              <a:gd name="connsiteX1" fmla="*/ 5434447 w 5434447"/>
              <a:gd name="connsiteY1" fmla="*/ 51402 h 3383316"/>
              <a:gd name="connsiteX0" fmla="*/ 0 w 5529329"/>
              <a:gd name="connsiteY0" fmla="*/ 3238358 h 3296047"/>
              <a:gd name="connsiteX1" fmla="*/ 5529329 w 5529329"/>
              <a:gd name="connsiteY1" fmla="*/ 52375 h 3296047"/>
              <a:gd name="connsiteX0" fmla="*/ 0 w 5529329"/>
              <a:gd name="connsiteY0" fmla="*/ 3235315 h 3351677"/>
              <a:gd name="connsiteX1" fmla="*/ 5529329 w 5529329"/>
              <a:gd name="connsiteY1" fmla="*/ 49332 h 3351677"/>
              <a:gd name="connsiteX0" fmla="*/ 0 w 5647930"/>
              <a:gd name="connsiteY0" fmla="*/ 3124806 h 3243703"/>
              <a:gd name="connsiteX1" fmla="*/ 5647930 w 5647930"/>
              <a:gd name="connsiteY1" fmla="*/ 50453 h 3243703"/>
              <a:gd name="connsiteX0" fmla="*/ 0 w 5647930"/>
              <a:gd name="connsiteY0" fmla="*/ 3122482 h 3299766"/>
              <a:gd name="connsiteX1" fmla="*/ 5647930 w 5647930"/>
              <a:gd name="connsiteY1" fmla="*/ 48129 h 3299766"/>
              <a:gd name="connsiteX0" fmla="*/ 0 w 5647930"/>
              <a:gd name="connsiteY0" fmla="*/ 3195035 h 3361006"/>
              <a:gd name="connsiteX1" fmla="*/ 5647930 w 5647930"/>
              <a:gd name="connsiteY1" fmla="*/ 120682 h 3361006"/>
              <a:gd name="connsiteX0" fmla="*/ 0 w 5647930"/>
              <a:gd name="connsiteY0" fmla="*/ 3192812 h 3386688"/>
              <a:gd name="connsiteX1" fmla="*/ 5647930 w 5647930"/>
              <a:gd name="connsiteY1" fmla="*/ 118459 h 3386688"/>
              <a:gd name="connsiteX0" fmla="*/ 0 w 5647930"/>
              <a:gd name="connsiteY0" fmla="*/ 3196179 h 3348736"/>
              <a:gd name="connsiteX1" fmla="*/ 5647930 w 5647930"/>
              <a:gd name="connsiteY1" fmla="*/ 121826 h 3348736"/>
            </a:gdLst>
            <a:ahLst/>
            <a:cxnLst>
              <a:cxn ang="0">
                <a:pos x="connsiteX0" y="connsiteY0"/>
              </a:cxn>
              <a:cxn ang="0">
                <a:pos x="connsiteX1" y="connsiteY1"/>
              </a:cxn>
            </a:cxnLst>
            <a:rect l="l" t="t" r="r" b="b"/>
            <a:pathLst>
              <a:path w="5647930" h="3348736">
                <a:moveTo>
                  <a:pt x="0" y="3196179"/>
                </a:moveTo>
                <a:cubicBezTo>
                  <a:pt x="2878907" y="4284936"/>
                  <a:pt x="3843225" y="-844139"/>
                  <a:pt x="5647930" y="121826"/>
                </a:cubicBezTo>
              </a:path>
            </a:pathLst>
          </a:cu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803435" y="4818883"/>
            <a:ext cx="1565646" cy="916340"/>
          </a:xfrm>
          <a:custGeom>
            <a:avLst/>
            <a:gdLst>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549612 h 3549612"/>
              <a:gd name="connsiteX1" fmla="*/ 1794933 w 5667022"/>
              <a:gd name="connsiteY1" fmla="*/ 4901 h 3549612"/>
              <a:gd name="connsiteX2" fmla="*/ 3680178 w 5667022"/>
              <a:gd name="connsiteY2" fmla="*/ 2793256 h 3549612"/>
              <a:gd name="connsiteX3" fmla="*/ 5667022 w 5667022"/>
              <a:gd name="connsiteY3" fmla="*/ 3436723 h 3549612"/>
              <a:gd name="connsiteX0" fmla="*/ 0 w 5667022"/>
              <a:gd name="connsiteY0" fmla="*/ 3358046 h 3358046"/>
              <a:gd name="connsiteX1" fmla="*/ 1749777 w 5667022"/>
              <a:gd name="connsiteY1" fmla="*/ 5246 h 3358046"/>
              <a:gd name="connsiteX2" fmla="*/ 3680178 w 5667022"/>
              <a:gd name="connsiteY2" fmla="*/ 2601690 h 3358046"/>
              <a:gd name="connsiteX3" fmla="*/ 5667022 w 5667022"/>
              <a:gd name="connsiteY3" fmla="*/ 3245157 h 3358046"/>
              <a:gd name="connsiteX0" fmla="*/ 0 w 5667022"/>
              <a:gd name="connsiteY0" fmla="*/ 3376618 h 3376618"/>
              <a:gd name="connsiteX1" fmla="*/ 1749777 w 5667022"/>
              <a:gd name="connsiteY1" fmla="*/ 23818 h 3376618"/>
              <a:gd name="connsiteX2" fmla="*/ 3680178 w 5667022"/>
              <a:gd name="connsiteY2" fmla="*/ 2620262 h 3376618"/>
              <a:gd name="connsiteX3" fmla="*/ 5667022 w 5667022"/>
              <a:gd name="connsiteY3" fmla="*/ 3263729 h 3376618"/>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35970 h 4035970"/>
              <a:gd name="connsiteX1" fmla="*/ 1749777 w 5667022"/>
              <a:gd name="connsiteY1" fmla="*/ 17126 h 4035970"/>
              <a:gd name="connsiteX2" fmla="*/ 3680178 w 5667022"/>
              <a:gd name="connsiteY2" fmla="*/ 2613570 h 4035970"/>
              <a:gd name="connsiteX3" fmla="*/ 5667022 w 5667022"/>
              <a:gd name="connsiteY3" fmla="*/ 3257037 h 4035970"/>
              <a:gd name="connsiteX0" fmla="*/ 0 w 5667022"/>
              <a:gd name="connsiteY0" fmla="*/ 4085062 h 4085062"/>
              <a:gd name="connsiteX1" fmla="*/ 1749777 w 5667022"/>
              <a:gd name="connsiteY1" fmla="*/ 66218 h 4085062"/>
              <a:gd name="connsiteX2" fmla="*/ 3680178 w 5667022"/>
              <a:gd name="connsiteY2" fmla="*/ 2662662 h 4085062"/>
              <a:gd name="connsiteX3" fmla="*/ 5667022 w 5667022"/>
              <a:gd name="connsiteY3" fmla="*/ 3306129 h 4085062"/>
              <a:gd name="connsiteX0" fmla="*/ 0 w 5667022"/>
              <a:gd name="connsiteY0" fmla="*/ 4173713 h 4173713"/>
              <a:gd name="connsiteX1" fmla="*/ 1704621 w 5667022"/>
              <a:gd name="connsiteY1" fmla="*/ 64558 h 4173713"/>
              <a:gd name="connsiteX2" fmla="*/ 3680178 w 5667022"/>
              <a:gd name="connsiteY2" fmla="*/ 2751313 h 4173713"/>
              <a:gd name="connsiteX3" fmla="*/ 5667022 w 5667022"/>
              <a:gd name="connsiteY3" fmla="*/ 3394780 h 4173713"/>
              <a:gd name="connsiteX0" fmla="*/ 0 w 5667022"/>
              <a:gd name="connsiteY0" fmla="*/ 4146767 h 4146767"/>
              <a:gd name="connsiteX1" fmla="*/ 1704621 w 5667022"/>
              <a:gd name="connsiteY1" fmla="*/ 37612 h 4146767"/>
              <a:gd name="connsiteX2" fmla="*/ 3680178 w 5667022"/>
              <a:gd name="connsiteY2" fmla="*/ 2724367 h 4146767"/>
              <a:gd name="connsiteX3" fmla="*/ 5667022 w 5667022"/>
              <a:gd name="connsiteY3" fmla="*/ 3367834 h 4146767"/>
              <a:gd name="connsiteX0" fmla="*/ 0 w 5667022"/>
              <a:gd name="connsiteY0" fmla="*/ 4113510 h 4113510"/>
              <a:gd name="connsiteX1" fmla="*/ 1704621 w 5667022"/>
              <a:gd name="connsiteY1" fmla="*/ 4355 h 4113510"/>
              <a:gd name="connsiteX2" fmla="*/ 4210755 w 5667022"/>
              <a:gd name="connsiteY2" fmla="*/ 3323288 h 4113510"/>
              <a:gd name="connsiteX3" fmla="*/ 5667022 w 5667022"/>
              <a:gd name="connsiteY3" fmla="*/ 3334577 h 4113510"/>
              <a:gd name="connsiteX0" fmla="*/ 0 w 5667022"/>
              <a:gd name="connsiteY0" fmla="*/ 4113112 h 4113112"/>
              <a:gd name="connsiteX1" fmla="*/ 1704621 w 5667022"/>
              <a:gd name="connsiteY1" fmla="*/ 3957 h 4113112"/>
              <a:gd name="connsiteX2" fmla="*/ 4018844 w 5667022"/>
              <a:gd name="connsiteY2" fmla="*/ 3356757 h 4113112"/>
              <a:gd name="connsiteX3" fmla="*/ 5667022 w 5667022"/>
              <a:gd name="connsiteY3" fmla="*/ 3334179 h 4113112"/>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3081 h 4113081"/>
              <a:gd name="connsiteX1" fmla="*/ 1704621 w 5475111"/>
              <a:gd name="connsiteY1" fmla="*/ 3926 h 4113081"/>
              <a:gd name="connsiteX2" fmla="*/ 4018844 w 5475111"/>
              <a:gd name="connsiteY2" fmla="*/ 3356726 h 4113081"/>
              <a:gd name="connsiteX3" fmla="*/ 5475111 w 5475111"/>
              <a:gd name="connsiteY3" fmla="*/ 3187392 h 4113081"/>
              <a:gd name="connsiteX0" fmla="*/ 0 w 5475111"/>
              <a:gd name="connsiteY0" fmla="*/ 4114792 h 4114792"/>
              <a:gd name="connsiteX1" fmla="*/ 1704621 w 5475111"/>
              <a:gd name="connsiteY1" fmla="*/ 5637 h 4114792"/>
              <a:gd name="connsiteX2" fmla="*/ 3962400 w 5475111"/>
              <a:gd name="connsiteY2" fmla="*/ 3222970 h 4114792"/>
              <a:gd name="connsiteX3" fmla="*/ 5475111 w 5475111"/>
              <a:gd name="connsiteY3" fmla="*/ 3189103 h 4114792"/>
              <a:gd name="connsiteX0" fmla="*/ 0 w 5475111"/>
              <a:gd name="connsiteY0" fmla="*/ 4114432 h 4114432"/>
              <a:gd name="connsiteX1" fmla="*/ 1704621 w 5475111"/>
              <a:gd name="connsiteY1" fmla="*/ 5277 h 4114432"/>
              <a:gd name="connsiteX2" fmla="*/ 3962400 w 5475111"/>
              <a:gd name="connsiteY2" fmla="*/ 3222610 h 4114432"/>
              <a:gd name="connsiteX3" fmla="*/ 5475111 w 5475111"/>
              <a:gd name="connsiteY3" fmla="*/ 3188743 h 4114432"/>
              <a:gd name="connsiteX0" fmla="*/ 0 w 5475111"/>
              <a:gd name="connsiteY0" fmla="*/ 4092252 h 4092252"/>
              <a:gd name="connsiteX1" fmla="*/ 1851376 w 5475111"/>
              <a:gd name="connsiteY1" fmla="*/ 5674 h 4092252"/>
              <a:gd name="connsiteX2" fmla="*/ 3962400 w 5475111"/>
              <a:gd name="connsiteY2" fmla="*/ 3200430 h 4092252"/>
              <a:gd name="connsiteX3" fmla="*/ 5475111 w 5475111"/>
              <a:gd name="connsiteY3" fmla="*/ 3166563 h 4092252"/>
              <a:gd name="connsiteX0" fmla="*/ 0 w 5475111"/>
              <a:gd name="connsiteY0" fmla="*/ 4089916 h 4089916"/>
              <a:gd name="connsiteX1" fmla="*/ 1851376 w 5475111"/>
              <a:gd name="connsiteY1" fmla="*/ 3338 h 4089916"/>
              <a:gd name="connsiteX2" fmla="*/ 4086577 w 5475111"/>
              <a:gd name="connsiteY2" fmla="*/ 3390005 h 4089916"/>
              <a:gd name="connsiteX3" fmla="*/ 5475111 w 5475111"/>
              <a:gd name="connsiteY3" fmla="*/ 3164227 h 4089916"/>
              <a:gd name="connsiteX0" fmla="*/ 0 w 5475111"/>
              <a:gd name="connsiteY0" fmla="*/ 4089720 h 4089720"/>
              <a:gd name="connsiteX1" fmla="*/ 1851376 w 5475111"/>
              <a:gd name="connsiteY1" fmla="*/ 3142 h 4089720"/>
              <a:gd name="connsiteX2" fmla="*/ 4086577 w 5475111"/>
              <a:gd name="connsiteY2" fmla="*/ 3389809 h 4089720"/>
              <a:gd name="connsiteX3" fmla="*/ 5475111 w 5475111"/>
              <a:gd name="connsiteY3" fmla="*/ 3164031 h 4089720"/>
              <a:gd name="connsiteX0" fmla="*/ 0 w 5475111"/>
              <a:gd name="connsiteY0" fmla="*/ 4089889 h 4089889"/>
              <a:gd name="connsiteX1" fmla="*/ 1851376 w 5475111"/>
              <a:gd name="connsiteY1" fmla="*/ 3311 h 4089889"/>
              <a:gd name="connsiteX2" fmla="*/ 4086577 w 5475111"/>
              <a:gd name="connsiteY2" fmla="*/ 3389978 h 4089889"/>
              <a:gd name="connsiteX3" fmla="*/ 5475111 w 5475111"/>
              <a:gd name="connsiteY3" fmla="*/ 3017445 h 4089889"/>
              <a:gd name="connsiteX0" fmla="*/ 0 w 5475111"/>
              <a:gd name="connsiteY0" fmla="*/ 4088848 h 4088848"/>
              <a:gd name="connsiteX1" fmla="*/ 1851376 w 5475111"/>
              <a:gd name="connsiteY1" fmla="*/ 2270 h 4088848"/>
              <a:gd name="connsiteX2" fmla="*/ 4210754 w 5475111"/>
              <a:gd name="connsiteY2" fmla="*/ 3501826 h 4088848"/>
              <a:gd name="connsiteX3" fmla="*/ 5475111 w 5475111"/>
              <a:gd name="connsiteY3" fmla="*/ 3016404 h 4088848"/>
              <a:gd name="connsiteX0" fmla="*/ 0 w 5475111"/>
              <a:gd name="connsiteY0" fmla="*/ 4088623 h 4088623"/>
              <a:gd name="connsiteX1" fmla="*/ 1851376 w 5475111"/>
              <a:gd name="connsiteY1" fmla="*/ 2045 h 4088623"/>
              <a:gd name="connsiteX2" fmla="*/ 4210754 w 5475111"/>
              <a:gd name="connsiteY2" fmla="*/ 3501601 h 4088623"/>
              <a:gd name="connsiteX3" fmla="*/ 5475111 w 5475111"/>
              <a:gd name="connsiteY3" fmla="*/ 3016179 h 4088623"/>
              <a:gd name="connsiteX0" fmla="*/ 0 w 5475111"/>
              <a:gd name="connsiteY0" fmla="*/ 3398042 h 3524955"/>
              <a:gd name="connsiteX1" fmla="*/ 1851376 w 5475111"/>
              <a:gd name="connsiteY1" fmla="*/ 86 h 3524955"/>
              <a:gd name="connsiteX2" fmla="*/ 4210754 w 5475111"/>
              <a:gd name="connsiteY2" fmla="*/ 3499642 h 3524955"/>
              <a:gd name="connsiteX3" fmla="*/ 5475111 w 5475111"/>
              <a:gd name="connsiteY3" fmla="*/ 3014220 h 3524955"/>
              <a:gd name="connsiteX0" fmla="*/ 0 w 5475111"/>
              <a:gd name="connsiteY0" fmla="*/ 3398030 h 3524943"/>
              <a:gd name="connsiteX1" fmla="*/ 1851376 w 5475111"/>
              <a:gd name="connsiteY1" fmla="*/ 74 h 3524943"/>
              <a:gd name="connsiteX2" fmla="*/ 4210754 w 5475111"/>
              <a:gd name="connsiteY2" fmla="*/ 3499630 h 3524943"/>
              <a:gd name="connsiteX3" fmla="*/ 5475111 w 5475111"/>
              <a:gd name="connsiteY3" fmla="*/ 3014208 h 3524943"/>
              <a:gd name="connsiteX0" fmla="*/ 0 w 5475111"/>
              <a:gd name="connsiteY0" fmla="*/ 3398030 h 3647621"/>
              <a:gd name="connsiteX1" fmla="*/ 1986842 w 5475111"/>
              <a:gd name="connsiteY1" fmla="*/ 74 h 3647621"/>
              <a:gd name="connsiteX2" fmla="*/ 4210754 w 5475111"/>
              <a:gd name="connsiteY2" fmla="*/ 3499630 h 3647621"/>
              <a:gd name="connsiteX3" fmla="*/ 5475111 w 5475111"/>
              <a:gd name="connsiteY3" fmla="*/ 3014208 h 3647621"/>
              <a:gd name="connsiteX0" fmla="*/ 0 w 5475111"/>
              <a:gd name="connsiteY0" fmla="*/ 3398030 h 3583387"/>
              <a:gd name="connsiteX1" fmla="*/ 1986842 w 5475111"/>
              <a:gd name="connsiteY1" fmla="*/ 74 h 3583387"/>
              <a:gd name="connsiteX2" fmla="*/ 4210754 w 5475111"/>
              <a:gd name="connsiteY2" fmla="*/ 3499630 h 3583387"/>
              <a:gd name="connsiteX3" fmla="*/ 5475111 w 5475111"/>
              <a:gd name="connsiteY3" fmla="*/ 3014208 h 3583387"/>
              <a:gd name="connsiteX0" fmla="*/ 0 w 5475111"/>
              <a:gd name="connsiteY0" fmla="*/ 3397956 h 3491158"/>
              <a:gd name="connsiteX1" fmla="*/ 1986842 w 5475111"/>
              <a:gd name="connsiteY1" fmla="*/ 0 h 3491158"/>
              <a:gd name="connsiteX2" fmla="*/ 3962399 w 5475111"/>
              <a:gd name="connsiteY2" fmla="*/ 3397956 h 3491158"/>
              <a:gd name="connsiteX3" fmla="*/ 5475111 w 5475111"/>
              <a:gd name="connsiteY3" fmla="*/ 3014134 h 3491158"/>
              <a:gd name="connsiteX0" fmla="*/ 0 w 5475111"/>
              <a:gd name="connsiteY0" fmla="*/ 3397959 h 3511463"/>
              <a:gd name="connsiteX1" fmla="*/ 1986842 w 5475111"/>
              <a:gd name="connsiteY1" fmla="*/ 3 h 3511463"/>
              <a:gd name="connsiteX2" fmla="*/ 4018844 w 5475111"/>
              <a:gd name="connsiteY2" fmla="*/ 3420537 h 3511463"/>
              <a:gd name="connsiteX3" fmla="*/ 5475111 w 5475111"/>
              <a:gd name="connsiteY3" fmla="*/ 3014137 h 3511463"/>
              <a:gd name="connsiteX0" fmla="*/ 0 w 5508978"/>
              <a:gd name="connsiteY0" fmla="*/ 3397959 h 3607520"/>
              <a:gd name="connsiteX1" fmla="*/ 1986842 w 5508978"/>
              <a:gd name="connsiteY1" fmla="*/ 3 h 3607520"/>
              <a:gd name="connsiteX2" fmla="*/ 4018844 w 5508978"/>
              <a:gd name="connsiteY2" fmla="*/ 3420537 h 3607520"/>
              <a:gd name="connsiteX3" fmla="*/ 5508978 w 5508978"/>
              <a:gd name="connsiteY3" fmla="*/ 3149604 h 3607520"/>
              <a:gd name="connsiteX0" fmla="*/ 0 w 5508978"/>
              <a:gd name="connsiteY0" fmla="*/ 3398236 h 3437185"/>
              <a:gd name="connsiteX1" fmla="*/ 1986842 w 5508978"/>
              <a:gd name="connsiteY1" fmla="*/ 280 h 3437185"/>
              <a:gd name="connsiteX2" fmla="*/ 4064000 w 5508978"/>
              <a:gd name="connsiteY2" fmla="*/ 3206325 h 3437185"/>
              <a:gd name="connsiteX3" fmla="*/ 5508978 w 5508978"/>
              <a:gd name="connsiteY3" fmla="*/ 3149881 h 3437185"/>
              <a:gd name="connsiteX0" fmla="*/ 0 w 5508978"/>
              <a:gd name="connsiteY0" fmla="*/ 3398215 h 3398215"/>
              <a:gd name="connsiteX1" fmla="*/ 1986842 w 5508978"/>
              <a:gd name="connsiteY1" fmla="*/ 259 h 3398215"/>
              <a:gd name="connsiteX2" fmla="*/ 4064000 w 5508978"/>
              <a:gd name="connsiteY2" fmla="*/ 3206304 h 3398215"/>
              <a:gd name="connsiteX3" fmla="*/ 5508978 w 5508978"/>
              <a:gd name="connsiteY3" fmla="*/ 3149860 h 3398215"/>
              <a:gd name="connsiteX0" fmla="*/ 0 w 5508978"/>
              <a:gd name="connsiteY0" fmla="*/ 3398457 h 3398457"/>
              <a:gd name="connsiteX1" fmla="*/ 1986842 w 5508978"/>
              <a:gd name="connsiteY1" fmla="*/ 501 h 3398457"/>
              <a:gd name="connsiteX2" fmla="*/ 5508978 w 5508978"/>
              <a:gd name="connsiteY2" fmla="*/ 3150102 h 3398457"/>
              <a:gd name="connsiteX0" fmla="*/ 0 w 5508978"/>
              <a:gd name="connsiteY0" fmla="*/ 3398332 h 3398332"/>
              <a:gd name="connsiteX1" fmla="*/ 1986842 w 5508978"/>
              <a:gd name="connsiteY1" fmla="*/ 376 h 3398332"/>
              <a:gd name="connsiteX2" fmla="*/ 5508978 w 5508978"/>
              <a:gd name="connsiteY2" fmla="*/ 3149977 h 3398332"/>
              <a:gd name="connsiteX0" fmla="*/ 0 w 5757333"/>
              <a:gd name="connsiteY0" fmla="*/ 3398085 h 3398085"/>
              <a:gd name="connsiteX1" fmla="*/ 1986842 w 5757333"/>
              <a:gd name="connsiteY1" fmla="*/ 129 h 3398085"/>
              <a:gd name="connsiteX2" fmla="*/ 5757333 w 5757333"/>
              <a:gd name="connsiteY2" fmla="*/ 3251330 h 3398085"/>
              <a:gd name="connsiteX0" fmla="*/ 0 w 5871359"/>
              <a:gd name="connsiteY0" fmla="*/ 3691315 h 3691315"/>
              <a:gd name="connsiteX1" fmla="*/ 2100868 w 5871359"/>
              <a:gd name="connsiteY1" fmla="*/ 129 h 3691315"/>
              <a:gd name="connsiteX2" fmla="*/ 5871359 w 5871359"/>
              <a:gd name="connsiteY2" fmla="*/ 3251330 h 3691315"/>
              <a:gd name="connsiteX0" fmla="*/ 0 w 5857106"/>
              <a:gd name="connsiteY0" fmla="*/ 3711812 h 3711812"/>
              <a:gd name="connsiteX1" fmla="*/ 2100868 w 5857106"/>
              <a:gd name="connsiteY1" fmla="*/ 20626 h 3711812"/>
              <a:gd name="connsiteX2" fmla="*/ 5857106 w 5857106"/>
              <a:gd name="connsiteY2" fmla="*/ 0 h 3711812"/>
              <a:gd name="connsiteX0" fmla="*/ 0 w 5857106"/>
              <a:gd name="connsiteY0" fmla="*/ 3711812 h 3711812"/>
              <a:gd name="connsiteX1" fmla="*/ 2670999 w 5857106"/>
              <a:gd name="connsiteY1" fmla="*/ 1749138 h 3711812"/>
              <a:gd name="connsiteX2" fmla="*/ 5857106 w 5857106"/>
              <a:gd name="connsiteY2" fmla="*/ 0 h 3711812"/>
              <a:gd name="connsiteX0" fmla="*/ 0 w 5857106"/>
              <a:gd name="connsiteY0" fmla="*/ 3711812 h 3711812"/>
              <a:gd name="connsiteX1" fmla="*/ 2670999 w 5857106"/>
              <a:gd name="connsiteY1" fmla="*/ 1749138 h 3711812"/>
              <a:gd name="connsiteX2" fmla="*/ 5857106 w 5857106"/>
              <a:gd name="connsiteY2" fmla="*/ 0 h 3711812"/>
              <a:gd name="connsiteX0" fmla="*/ 0 w 5857106"/>
              <a:gd name="connsiteY0" fmla="*/ 3711812 h 3711812"/>
              <a:gd name="connsiteX1" fmla="*/ 5857106 w 5857106"/>
              <a:gd name="connsiteY1" fmla="*/ 0 h 3711812"/>
              <a:gd name="connsiteX0" fmla="*/ 0 w 5857106"/>
              <a:gd name="connsiteY0" fmla="*/ 3711812 h 3711812"/>
              <a:gd name="connsiteX1" fmla="*/ 5857106 w 5857106"/>
              <a:gd name="connsiteY1" fmla="*/ 0 h 3711812"/>
              <a:gd name="connsiteX0" fmla="*/ 0 w 5857106"/>
              <a:gd name="connsiteY0" fmla="*/ 3711812 h 3711812"/>
              <a:gd name="connsiteX1" fmla="*/ 5857106 w 5857106"/>
              <a:gd name="connsiteY1" fmla="*/ 0 h 3711812"/>
            </a:gdLst>
            <a:ahLst/>
            <a:cxnLst>
              <a:cxn ang="0">
                <a:pos x="connsiteX0" y="connsiteY0"/>
              </a:cxn>
              <a:cxn ang="0">
                <a:pos x="connsiteX1" y="connsiteY1"/>
              </a:cxn>
            </a:cxnLst>
            <a:rect l="l" t="t" r="r" b="b"/>
            <a:pathLst>
              <a:path w="5857106" h="3711812">
                <a:moveTo>
                  <a:pt x="0" y="3711812"/>
                </a:moveTo>
                <a:cubicBezTo>
                  <a:pt x="3121137" y="3523994"/>
                  <a:pt x="4004510" y="280417"/>
                  <a:pt x="5857106" y="0"/>
                </a:cubicBezTo>
              </a:path>
            </a:pathLst>
          </a:cu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2279441" y="4800525"/>
            <a:ext cx="166255" cy="166255"/>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1219200" y="4343400"/>
            <a:ext cx="665226" cy="281178"/>
          </a:xfrm>
          <a:prstGeom prst="rect">
            <a:avLst/>
          </a:prstGeom>
        </p:spPr>
      </p:pic>
      <p:cxnSp>
        <p:nvCxnSpPr>
          <p:cNvPr id="119" name="Straight Arrow Connector 118"/>
          <p:cNvCxnSpPr/>
          <p:nvPr/>
        </p:nvCxnSpPr>
        <p:spPr>
          <a:xfrm flipV="1">
            <a:off x="783468" y="4736385"/>
            <a:ext cx="0" cy="1014006"/>
          </a:xfrm>
          <a:prstGeom prst="straightConnector1">
            <a:avLst/>
          </a:prstGeom>
          <a:ln>
            <a:solidFill>
              <a:schemeClr val="bg1">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783468" y="5753011"/>
            <a:ext cx="1692051" cy="0"/>
          </a:xfrm>
          <a:prstGeom prst="straightConnector1">
            <a:avLst/>
          </a:prstGeom>
          <a:ln>
            <a:solidFill>
              <a:schemeClr val="bg1">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rotWithShape="1">
          <a:blip r:embed="rId23" cstate="print">
            <a:extLst>
              <a:ext uri="{28A0092B-C50C-407E-A947-70E740481C1C}">
                <a14:useLocalDpi xmlns:a14="http://schemas.microsoft.com/office/drawing/2010/main" val="0"/>
              </a:ext>
            </a:extLst>
          </a:blip>
          <a:srcRect r="13045"/>
          <a:stretch/>
        </p:blipFill>
        <p:spPr>
          <a:xfrm rot="5400000">
            <a:off x="6746833" y="4728635"/>
            <a:ext cx="1531527" cy="1765173"/>
          </a:xfrm>
          <a:prstGeom prst="rect">
            <a:avLst/>
          </a:prstGeom>
        </p:spPr>
      </p:pic>
      <p:pic>
        <p:nvPicPr>
          <p:cNvPr id="69" name="Picture 68"/>
          <p:cNvPicPr>
            <a:picLocks noChangeAspect="1"/>
          </p:cNvPicPr>
          <p:nvPr/>
        </p:nvPicPr>
        <p:blipFill rotWithShape="1">
          <a:blip r:embed="rId24">
            <a:extLst>
              <a:ext uri="{28A0092B-C50C-407E-A947-70E740481C1C}">
                <a14:useLocalDpi xmlns:a14="http://schemas.microsoft.com/office/drawing/2010/main" val="0"/>
              </a:ext>
            </a:extLst>
          </a:blip>
          <a:srcRect l="21979" r="23990"/>
          <a:stretch/>
        </p:blipFill>
        <p:spPr>
          <a:xfrm rot="5400000">
            <a:off x="7035456" y="3897246"/>
            <a:ext cx="954282" cy="1770385"/>
          </a:xfrm>
          <a:prstGeom prst="rect">
            <a:avLst/>
          </a:prstGeom>
          <a:noFill/>
          <a:ln>
            <a:noFill/>
          </a:ln>
        </p:spPr>
      </p:pic>
      <p:sp>
        <p:nvSpPr>
          <p:cNvPr id="70" name="TextBox 69"/>
          <p:cNvSpPr txBox="1"/>
          <p:nvPr/>
        </p:nvSpPr>
        <p:spPr>
          <a:xfrm>
            <a:off x="8239126" y="5443147"/>
            <a:ext cx="686702" cy="523220"/>
          </a:xfrm>
          <a:prstGeom prst="rect">
            <a:avLst/>
          </a:prstGeom>
          <a:noFill/>
        </p:spPr>
        <p:txBody>
          <a:bodyPr wrap="square" rtlCol="0">
            <a:spAutoFit/>
          </a:bodyPr>
          <a:lstStyle/>
          <a:p>
            <a:pPr algn="ctr"/>
            <a:r>
              <a:rPr lang="en-US" sz="1400" dirty="0" smtClean="0">
                <a:latin typeface="Times" panose="02020603050405020304" pitchFamily="18" charset="0"/>
                <a:cs typeface="Times" panose="02020603050405020304" pitchFamily="18" charset="0"/>
              </a:rPr>
              <a:t>Add</a:t>
            </a:r>
          </a:p>
          <a:p>
            <a:pPr algn="ctr"/>
            <a:r>
              <a:rPr lang="en-US" sz="1400" dirty="0" smtClean="0">
                <a:latin typeface="Times" panose="02020603050405020304" pitchFamily="18" charset="0"/>
                <a:cs typeface="Times" panose="02020603050405020304" pitchFamily="18" charset="0"/>
              </a:rPr>
              <a:t>no slip</a:t>
            </a:r>
            <a:endParaRPr lang="en-US" sz="1400" dirty="0">
              <a:latin typeface="Times" panose="02020603050405020304" pitchFamily="18" charset="0"/>
              <a:cs typeface="Times" panose="02020603050405020304" pitchFamily="18" charset="0"/>
            </a:endParaRPr>
          </a:p>
        </p:txBody>
      </p:sp>
      <p:pic>
        <p:nvPicPr>
          <p:cNvPr id="71" name="Picture 70"/>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6798003" y="6252381"/>
            <a:ext cx="1343294" cy="172912"/>
          </a:xfrm>
          <a:prstGeom prst="rect">
            <a:avLst/>
          </a:prstGeom>
        </p:spPr>
      </p:pic>
      <p:pic>
        <p:nvPicPr>
          <p:cNvPr id="72" name="Picture 71"/>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991100" y="4647917"/>
            <a:ext cx="73343" cy="80010"/>
          </a:xfrm>
          <a:prstGeom prst="rect">
            <a:avLst/>
          </a:prstGeom>
        </p:spPr>
      </p:pic>
      <p:cxnSp>
        <p:nvCxnSpPr>
          <p:cNvPr id="73" name="Straight Arrow Connector 72"/>
          <p:cNvCxnSpPr/>
          <p:nvPr/>
        </p:nvCxnSpPr>
        <p:spPr>
          <a:xfrm flipV="1">
            <a:off x="6977251" y="4342177"/>
            <a:ext cx="0" cy="441031"/>
          </a:xfrm>
          <a:prstGeom prst="straightConnector1">
            <a:avLst/>
          </a:prstGeom>
          <a:ln w="12700">
            <a:solidFill>
              <a:schemeClr val="tx1">
                <a:lumMod val="50000"/>
                <a:lumOff val="50000"/>
              </a:schemeClr>
            </a:solidFill>
            <a:headEnd type="oval"/>
            <a:tailEnd type="stealth"/>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7288544" y="4741423"/>
            <a:ext cx="91440" cy="91440"/>
          </a:xfrm>
          <a:prstGeom prst="rect">
            <a:avLst/>
          </a:prstGeom>
        </p:spPr>
      </p:pic>
      <p:cxnSp>
        <p:nvCxnSpPr>
          <p:cNvPr id="81" name="Straight Arrow Connector 80"/>
          <p:cNvCxnSpPr/>
          <p:nvPr/>
        </p:nvCxnSpPr>
        <p:spPr>
          <a:xfrm flipV="1">
            <a:off x="6977251" y="4782507"/>
            <a:ext cx="311143" cy="1"/>
          </a:xfrm>
          <a:prstGeom prst="straightConnector1">
            <a:avLst/>
          </a:prstGeom>
          <a:ln w="12700">
            <a:solidFill>
              <a:schemeClr val="tx1">
                <a:lumMod val="50000"/>
                <a:lumOff val="50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099536" y="4259684"/>
            <a:ext cx="791798" cy="738664"/>
          </a:xfrm>
          <a:prstGeom prst="rect">
            <a:avLst/>
          </a:prstGeom>
          <a:noFill/>
        </p:spPr>
        <p:txBody>
          <a:bodyPr wrap="square" rtlCol="0">
            <a:spAutoFit/>
          </a:bodyPr>
          <a:lstStyle/>
          <a:p>
            <a:pPr algn="ctr"/>
            <a:r>
              <a:rPr lang="en-US" sz="1400" dirty="0" smtClean="0">
                <a:solidFill>
                  <a:schemeClr val="tx2">
                    <a:lumMod val="50000"/>
                  </a:schemeClr>
                </a:solidFill>
                <a:latin typeface="+mj-lt"/>
                <a:cs typeface="Times" panose="02020603050405020304" pitchFamily="18" charset="0"/>
              </a:rPr>
              <a:t>velocity profile model</a:t>
            </a:r>
            <a:endParaRPr lang="en-US" sz="1400" dirty="0">
              <a:solidFill>
                <a:schemeClr val="tx2">
                  <a:lumMod val="50000"/>
                </a:schemeClr>
              </a:solidFill>
              <a:latin typeface="+mj-lt"/>
              <a:cs typeface="Times" panose="02020603050405020304" pitchFamily="18" charset="0"/>
            </a:endParaRPr>
          </a:p>
        </p:txBody>
      </p:sp>
      <p:sp>
        <p:nvSpPr>
          <p:cNvPr id="89" name="Multiply 88"/>
          <p:cNvSpPr/>
          <p:nvPr/>
        </p:nvSpPr>
        <p:spPr>
          <a:xfrm>
            <a:off x="8366864" y="4571530"/>
            <a:ext cx="431226" cy="431226"/>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523981"/>
            <a:ext cx="2209800" cy="15478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505200" y="1523981"/>
            <a:ext cx="1957925" cy="149611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03024" y="1523981"/>
            <a:ext cx="2414825" cy="1531551"/>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34856" y="4305297"/>
            <a:ext cx="2189273" cy="153021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211052" y="4342177"/>
            <a:ext cx="2674249" cy="2083116"/>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199638" y="4267200"/>
            <a:ext cx="2743200" cy="2209800"/>
          </a:xfrm>
          <a:prstGeom prst="rect">
            <a:avLst/>
          </a:prstGeom>
          <a:solidFill>
            <a:schemeClr val="bg1"/>
          </a:solidFill>
          <a:ln w="3175">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chemeClr val="tx1">
                    <a:lumMod val="50000"/>
                    <a:lumOff val="50000"/>
                  </a:schemeClr>
                </a:solidFill>
              </a:rPr>
              <a:t>safe extrapolation, boundary conditions</a:t>
            </a:r>
            <a:endParaRPr lang="en-US" dirty="0">
              <a:solidFill>
                <a:schemeClr val="tx1">
                  <a:lumMod val="50000"/>
                  <a:lumOff val="50000"/>
                </a:schemeClr>
              </a:solidFill>
            </a:endParaRPr>
          </a:p>
        </p:txBody>
      </p:sp>
      <p:grpSp>
        <p:nvGrpSpPr>
          <p:cNvPr id="96" name="Group 95"/>
          <p:cNvGrpSpPr/>
          <p:nvPr/>
        </p:nvGrpSpPr>
        <p:grpSpPr>
          <a:xfrm>
            <a:off x="3388653" y="4274820"/>
            <a:ext cx="2326347" cy="1579840"/>
            <a:chOff x="2743200" y="1346360"/>
            <a:chExt cx="3406005" cy="1436218"/>
          </a:xfrm>
        </p:grpSpPr>
        <p:sp>
          <p:nvSpPr>
            <p:cNvPr id="97" name="Rectangle 96"/>
            <p:cNvSpPr/>
            <p:nvPr/>
          </p:nvSpPr>
          <p:spPr>
            <a:xfrm>
              <a:off x="5381109" y="1676400"/>
              <a:ext cx="768096" cy="762000"/>
            </a:xfrm>
            <a:prstGeom prst="rect">
              <a:avLst/>
            </a:prstGeom>
            <a:solidFill>
              <a:schemeClr val="accent3">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panose="02020603050405020304" pitchFamily="18" charset="0"/>
                <a:cs typeface="Times" panose="02020603050405020304" pitchFamily="18" charset="0"/>
              </a:endParaRPr>
            </a:p>
          </p:txBody>
        </p:sp>
        <p:sp>
          <p:nvSpPr>
            <p:cNvPr id="98" name="Rectangle 97"/>
            <p:cNvSpPr/>
            <p:nvPr/>
          </p:nvSpPr>
          <p:spPr>
            <a:xfrm>
              <a:off x="2764474" y="1677971"/>
              <a:ext cx="766172" cy="762000"/>
            </a:xfrm>
            <a:prstGeom prst="rect">
              <a:avLst/>
            </a:prstGeom>
            <a:solidFill>
              <a:schemeClr val="accent3">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panose="02020603050405020304" pitchFamily="18" charset="0"/>
                <a:cs typeface="Times" panose="02020603050405020304" pitchFamily="18" charset="0"/>
              </a:endParaRPr>
            </a:p>
          </p:txBody>
        </p:sp>
        <p:sp>
          <p:nvSpPr>
            <p:cNvPr id="100" name="Rectangle 99"/>
            <p:cNvSpPr/>
            <p:nvPr/>
          </p:nvSpPr>
          <p:spPr>
            <a:xfrm>
              <a:off x="3530646" y="1676400"/>
              <a:ext cx="1855486"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panose="02020603050405020304" pitchFamily="18" charset="0"/>
                <a:cs typeface="Times" panose="02020603050405020304" pitchFamily="18" charset="0"/>
              </a:endParaRPr>
            </a:p>
          </p:txBody>
        </p:sp>
        <p:sp>
          <p:nvSpPr>
            <p:cNvPr id="101" name="Freeform 100"/>
            <p:cNvSpPr/>
            <p:nvPr/>
          </p:nvSpPr>
          <p:spPr>
            <a:xfrm>
              <a:off x="3408726" y="1636334"/>
              <a:ext cx="2377711" cy="844927"/>
            </a:xfrm>
            <a:custGeom>
              <a:avLst/>
              <a:gdLst>
                <a:gd name="connsiteX0" fmla="*/ 0 w 3384223"/>
                <a:gd name="connsiteY0" fmla="*/ 0 h 725864"/>
                <a:gd name="connsiteX1" fmla="*/ 3384223 w 3384223"/>
                <a:gd name="connsiteY1" fmla="*/ 725864 h 725864"/>
                <a:gd name="connsiteX0" fmla="*/ 0 w 3384223"/>
                <a:gd name="connsiteY0" fmla="*/ 0 h 725864"/>
                <a:gd name="connsiteX1" fmla="*/ 3384223 w 3384223"/>
                <a:gd name="connsiteY1" fmla="*/ 725864 h 725864"/>
                <a:gd name="connsiteX0" fmla="*/ 0 w 3384223"/>
                <a:gd name="connsiteY0" fmla="*/ 0 h 725864"/>
                <a:gd name="connsiteX1" fmla="*/ 3384223 w 3384223"/>
                <a:gd name="connsiteY1" fmla="*/ 725864 h 725864"/>
                <a:gd name="connsiteX0" fmla="*/ 0 w 2789872"/>
                <a:gd name="connsiteY0" fmla="*/ 0 h 725864"/>
                <a:gd name="connsiteX1" fmla="*/ 2789872 w 2789872"/>
                <a:gd name="connsiteY1" fmla="*/ 725864 h 725864"/>
                <a:gd name="connsiteX0" fmla="*/ 0 w 2789872"/>
                <a:gd name="connsiteY0" fmla="*/ 0 h 725864"/>
                <a:gd name="connsiteX1" fmla="*/ 2789872 w 2789872"/>
                <a:gd name="connsiteY1" fmla="*/ 725864 h 725864"/>
                <a:gd name="connsiteX0" fmla="*/ 0 w 2540529"/>
                <a:gd name="connsiteY0" fmla="*/ 0 h 698311"/>
                <a:gd name="connsiteX1" fmla="*/ 2540529 w 2540529"/>
                <a:gd name="connsiteY1" fmla="*/ 698311 h 698311"/>
                <a:gd name="connsiteX0" fmla="*/ 0 w 2540529"/>
                <a:gd name="connsiteY0" fmla="*/ 0 h 698311"/>
                <a:gd name="connsiteX1" fmla="*/ 2540529 w 2540529"/>
                <a:gd name="connsiteY1" fmla="*/ 698311 h 698311"/>
              </a:gdLst>
              <a:ahLst/>
              <a:cxnLst>
                <a:cxn ang="0">
                  <a:pos x="connsiteX0" y="connsiteY0"/>
                </a:cxn>
                <a:cxn ang="0">
                  <a:pos x="connsiteX1" y="connsiteY1"/>
                </a:cxn>
              </a:cxnLst>
              <a:rect l="l" t="t" r="r" b="b"/>
              <a:pathLst>
                <a:path w="2540529" h="698311">
                  <a:moveTo>
                    <a:pt x="0" y="0"/>
                  </a:moveTo>
                  <a:cubicBezTo>
                    <a:pt x="1365688" y="313929"/>
                    <a:pt x="1292548" y="504262"/>
                    <a:pt x="2540529" y="698311"/>
                  </a:cubicBez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panose="02020603050405020304" pitchFamily="18" charset="0"/>
                <a:cs typeface="Times" panose="02020603050405020304" pitchFamily="18" charset="0"/>
              </a:endParaRPr>
            </a:p>
          </p:txBody>
        </p:sp>
        <p:cxnSp>
          <p:nvCxnSpPr>
            <p:cNvPr id="102" name="Straight Arrow Connector 101"/>
            <p:cNvCxnSpPr/>
            <p:nvPr/>
          </p:nvCxnSpPr>
          <p:spPr>
            <a:xfrm>
              <a:off x="2764474" y="1480992"/>
              <a:ext cx="3384731" cy="0"/>
            </a:xfrm>
            <a:prstGeom prst="straightConnector1">
              <a:avLst/>
            </a:prstGeom>
            <a:ln w="1905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524054" y="2622131"/>
              <a:ext cx="1846322" cy="0"/>
            </a:xfrm>
            <a:prstGeom prst="straightConnector1">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931272" y="2435722"/>
              <a:ext cx="1038479" cy="346856"/>
            </a:xfrm>
            <a:prstGeom prst="rect">
              <a:avLst/>
            </a:prstGeom>
            <a:solidFill>
              <a:schemeClr val="bg1"/>
            </a:solidFill>
          </p:spPr>
          <p:txBody>
            <a:bodyPr wrap="square" rtlCol="0">
              <a:spAutoFit/>
            </a:bodyPr>
            <a:lstStyle/>
            <a:p>
              <a:pPr algn="ctr"/>
              <a:r>
                <a:rPr lang="en-US" sz="1200" dirty="0" smtClean="0">
                  <a:solidFill>
                    <a:schemeClr val="bg1">
                      <a:lumMod val="50000"/>
                    </a:schemeClr>
                  </a:solidFill>
                  <a:latin typeface="Times" panose="02020603050405020304" pitchFamily="18" charset="0"/>
                  <a:cs typeface="Times" panose="02020603050405020304" pitchFamily="18" charset="0"/>
                </a:rPr>
                <a:t>Problem Space</a:t>
              </a:r>
              <a:endParaRPr lang="en-US" sz="1200" dirty="0">
                <a:solidFill>
                  <a:schemeClr val="bg1">
                    <a:lumMod val="50000"/>
                  </a:schemeClr>
                </a:solidFill>
                <a:latin typeface="Times" panose="02020603050405020304" pitchFamily="18" charset="0"/>
                <a:cs typeface="Times" panose="02020603050405020304" pitchFamily="18" charset="0"/>
              </a:endParaRPr>
            </a:p>
          </p:txBody>
        </p:sp>
        <p:sp>
          <p:nvSpPr>
            <p:cNvPr id="105" name="TextBox 104"/>
            <p:cNvSpPr txBox="1"/>
            <p:nvPr/>
          </p:nvSpPr>
          <p:spPr>
            <a:xfrm>
              <a:off x="3313261" y="1346360"/>
              <a:ext cx="2261317" cy="279797"/>
            </a:xfrm>
            <a:prstGeom prst="rect">
              <a:avLst/>
            </a:prstGeom>
            <a:solidFill>
              <a:schemeClr val="bg1"/>
            </a:solidFill>
          </p:spPr>
          <p:txBody>
            <a:bodyPr wrap="square" rtlCol="0">
              <a:spAutoFit/>
            </a:bodyPr>
            <a:lstStyle/>
            <a:p>
              <a:pPr algn="ctr"/>
              <a:r>
                <a:rPr lang="en-US" sz="1400" dirty="0" smtClean="0">
                  <a:solidFill>
                    <a:schemeClr val="accent3"/>
                  </a:solidFill>
                  <a:latin typeface="Times" panose="02020603050405020304" pitchFamily="18" charset="0"/>
                  <a:cs typeface="Times" panose="02020603050405020304" pitchFamily="18" charset="0"/>
                </a:rPr>
                <a:t>Extrapolation zone</a:t>
              </a:r>
              <a:endParaRPr lang="en-US" sz="1400" dirty="0">
                <a:solidFill>
                  <a:schemeClr val="accent3"/>
                </a:solidFill>
                <a:latin typeface="Times" panose="02020603050405020304" pitchFamily="18" charset="0"/>
                <a:cs typeface="Times" panose="02020603050405020304" pitchFamily="18" charset="0"/>
              </a:endParaRPr>
            </a:p>
          </p:txBody>
        </p:sp>
        <p:sp>
          <p:nvSpPr>
            <p:cNvPr id="106" name="Freeform 105"/>
            <p:cNvSpPr/>
            <p:nvPr/>
          </p:nvSpPr>
          <p:spPr>
            <a:xfrm>
              <a:off x="2743200" y="1687398"/>
              <a:ext cx="3384223" cy="725864"/>
            </a:xfrm>
            <a:custGeom>
              <a:avLst/>
              <a:gdLst>
                <a:gd name="connsiteX0" fmla="*/ 0 w 3384223"/>
                <a:gd name="connsiteY0" fmla="*/ 0 h 725864"/>
                <a:gd name="connsiteX1" fmla="*/ 3384223 w 3384223"/>
                <a:gd name="connsiteY1" fmla="*/ 725864 h 725864"/>
                <a:gd name="connsiteX0" fmla="*/ 0 w 3384223"/>
                <a:gd name="connsiteY0" fmla="*/ 0 h 725864"/>
                <a:gd name="connsiteX1" fmla="*/ 3384223 w 3384223"/>
                <a:gd name="connsiteY1" fmla="*/ 725864 h 725864"/>
                <a:gd name="connsiteX0" fmla="*/ 0 w 3384223"/>
                <a:gd name="connsiteY0" fmla="*/ 0 h 725864"/>
                <a:gd name="connsiteX1" fmla="*/ 3384223 w 3384223"/>
                <a:gd name="connsiteY1" fmla="*/ 725864 h 725864"/>
                <a:gd name="connsiteX0" fmla="*/ 0 w 3384223"/>
                <a:gd name="connsiteY0" fmla="*/ 0 h 725864"/>
                <a:gd name="connsiteX1" fmla="*/ 3384223 w 3384223"/>
                <a:gd name="connsiteY1" fmla="*/ 725864 h 725864"/>
              </a:gdLst>
              <a:ahLst/>
              <a:cxnLst>
                <a:cxn ang="0">
                  <a:pos x="connsiteX0" y="connsiteY0"/>
                </a:cxn>
                <a:cxn ang="0">
                  <a:pos x="connsiteX1" y="connsiteY1"/>
                </a:cxn>
              </a:cxnLst>
              <a:rect l="l" t="t" r="r" b="b"/>
              <a:pathLst>
                <a:path w="3384223" h="725864">
                  <a:moveTo>
                    <a:pt x="0" y="0"/>
                  </a:moveTo>
                  <a:cubicBezTo>
                    <a:pt x="2042474" y="81700"/>
                    <a:pt x="1971577" y="726518"/>
                    <a:pt x="3384223" y="72586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panose="02020603050405020304" pitchFamily="18" charset="0"/>
                <a:cs typeface="Times" panose="02020603050405020304" pitchFamily="18" charset="0"/>
              </a:endParaRPr>
            </a:p>
          </p:txBody>
        </p:sp>
      </p:grpSp>
      <p:sp>
        <p:nvSpPr>
          <p:cNvPr id="109" name="Multiply 108"/>
          <p:cNvSpPr/>
          <p:nvPr/>
        </p:nvSpPr>
        <p:spPr>
          <a:xfrm>
            <a:off x="5338130" y="5440083"/>
            <a:ext cx="166255" cy="166255"/>
          </a:xfrm>
          <a:prstGeom prst="mathMultiply">
            <a:avLst>
              <a:gd name="adj1" fmla="val 17594"/>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276600" y="4330985"/>
            <a:ext cx="2449834" cy="1524401"/>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5" grpId="0" animBg="1"/>
      <p:bldP spid="9" grpId="0" animBg="1"/>
      <p:bldP spid="9" grpId="1" animBg="1"/>
      <p:bldP spid="10" grpId="0" animBg="1"/>
      <p:bldP spid="10" grpId="1" animBg="1"/>
      <p:bldP spid="11" grpId="0" animBg="1"/>
      <p:bldP spid="2" grpId="0" animBg="1"/>
      <p:bldP spid="90" grpId="0" animBg="1"/>
      <p:bldP spid="90" grpId="1" animBg="1"/>
      <p:bldP spid="91" grpId="0" animBg="1"/>
      <p:bldP spid="91" grpId="1" animBg="1"/>
      <p:bldP spid="92" grpId="0" animBg="1"/>
      <p:bldP spid="92" grpId="1" animBg="1"/>
      <p:bldP spid="94" grpId="0" animBg="1"/>
      <p:bldP spid="111" grpId="0" animBg="1"/>
      <p:bldP spid="1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CARBON CAPTURE SYSTEM DESIGN</a:t>
            </a:r>
            <a:endParaRPr lang="en-US" dirty="0"/>
          </a:p>
        </p:txBody>
      </p:sp>
      <p:sp>
        <p:nvSpPr>
          <p:cNvPr id="4" name="Rounded Rectangle 3"/>
          <p:cNvSpPr/>
          <p:nvPr/>
        </p:nvSpPr>
        <p:spPr>
          <a:xfrm>
            <a:off x="3513883" y="1773161"/>
            <a:ext cx="887508" cy="3017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p:cNvSpPr>
            <a:spLocks noGrp="1"/>
          </p:cNvSpPr>
          <p:nvPr>
            <p:ph idx="1"/>
          </p:nvPr>
        </p:nvSpPr>
        <p:spPr>
          <a:xfrm>
            <a:off x="457200" y="4724400"/>
            <a:ext cx="8229600" cy="1828800"/>
          </a:xfrm>
        </p:spPr>
        <p:txBody>
          <a:bodyPr>
            <a:normAutofit/>
          </a:bodyPr>
          <a:lstStyle/>
          <a:p>
            <a:r>
              <a:rPr lang="en-US" sz="2000" dirty="0" smtClean="0"/>
              <a:t>Discrete decisions:  	</a:t>
            </a:r>
            <a:r>
              <a:rPr lang="en-US" sz="2000" dirty="0" smtClean="0">
                <a:solidFill>
                  <a:schemeClr val="tx1">
                    <a:lumMod val="50000"/>
                    <a:lumOff val="50000"/>
                  </a:schemeClr>
                </a:solidFill>
              </a:rPr>
              <a:t>How many units? Parallel trains? </a:t>
            </a:r>
          </a:p>
          <a:p>
            <a:pPr marL="2743200" indent="0">
              <a:spcBef>
                <a:spcPts val="0"/>
              </a:spcBef>
              <a:buNone/>
            </a:pPr>
            <a:r>
              <a:rPr lang="en-US" sz="2000" dirty="0">
                <a:solidFill>
                  <a:schemeClr val="tx1">
                    <a:lumMod val="50000"/>
                    <a:lumOff val="50000"/>
                  </a:schemeClr>
                </a:solidFill>
              </a:rPr>
              <a:t>What technology </a:t>
            </a:r>
            <a:r>
              <a:rPr lang="en-US" sz="2000" dirty="0" smtClean="0">
                <a:solidFill>
                  <a:schemeClr val="tx1">
                    <a:lumMod val="50000"/>
                    <a:lumOff val="50000"/>
                  </a:schemeClr>
                </a:solidFill>
              </a:rPr>
              <a:t>used for each reactor?</a:t>
            </a:r>
            <a:endParaRPr lang="en-US" sz="2000" dirty="0">
              <a:solidFill>
                <a:schemeClr val="tx1">
                  <a:lumMod val="50000"/>
                  <a:lumOff val="50000"/>
                </a:schemeClr>
              </a:solidFill>
            </a:endParaRPr>
          </a:p>
          <a:p>
            <a:r>
              <a:rPr lang="en-US" sz="2000" dirty="0" smtClean="0"/>
              <a:t>Continuous decisions: </a:t>
            </a:r>
            <a:r>
              <a:rPr lang="en-US" sz="2000" dirty="0" smtClean="0">
                <a:solidFill>
                  <a:schemeClr val="tx1">
                    <a:lumMod val="50000"/>
                    <a:lumOff val="50000"/>
                  </a:schemeClr>
                </a:solidFill>
              </a:rPr>
              <a:t>Unit geometries</a:t>
            </a:r>
          </a:p>
          <a:p>
            <a:r>
              <a:rPr lang="en-US" sz="2000" dirty="0" smtClean="0"/>
              <a:t>Operating conditions:  </a:t>
            </a:r>
            <a:r>
              <a:rPr lang="en-US" sz="2000" dirty="0" smtClean="0">
                <a:solidFill>
                  <a:schemeClr val="tx1">
                    <a:lumMod val="50000"/>
                    <a:lumOff val="50000"/>
                  </a:schemeClr>
                </a:solidFill>
              </a:rPr>
              <a:t>Vessel temperature and pressure, flow rates, 				compositions</a:t>
            </a:r>
          </a:p>
        </p:txBody>
      </p:sp>
      <p:sp>
        <p:nvSpPr>
          <p:cNvPr id="6" name="Rounded Rectangle 5"/>
          <p:cNvSpPr/>
          <p:nvPr/>
        </p:nvSpPr>
        <p:spPr>
          <a:xfrm>
            <a:off x="3513883" y="2924178"/>
            <a:ext cx="886968" cy="3017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513883" y="3500437"/>
            <a:ext cx="886968" cy="3017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94225" y="1771416"/>
            <a:ext cx="887508" cy="301782"/>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94225" y="2922433"/>
            <a:ext cx="886968" cy="301782"/>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94225" y="3498692"/>
            <a:ext cx="886968" cy="301782"/>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304800" y="1615435"/>
            <a:ext cx="2367569" cy="969659"/>
          </a:xfrm>
          <a:prstGeom prst="wedgeRectCallout">
            <a:avLst>
              <a:gd name="adj1" fmla="val 83461"/>
              <a:gd name="adj2" fmla="val -16496"/>
            </a:avLst>
          </a:prstGeom>
          <a:solidFill>
            <a:schemeClr val="accent4">
              <a:lumMod val="20000"/>
              <a:lumOff val="80000"/>
            </a:schemeClr>
          </a:solidFill>
          <a:ln>
            <a:solidFill>
              <a:schemeClr val="tx1">
                <a:lumMod val="50000"/>
                <a:lumOff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mj-lt"/>
              </a:rPr>
              <a:t>Surrogate models for each reactor and technology used</a:t>
            </a:r>
            <a:endParaRPr lang="en-US" sz="1600" b="1" dirty="0">
              <a:latin typeface="+mj-lt"/>
            </a:endParaRPr>
          </a:p>
        </p:txBody>
      </p:sp>
      <p:pic>
        <p:nvPicPr>
          <p:cNvPr id="12"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944"/>
          <a:stretch/>
        </p:blipFill>
        <p:spPr bwMode="auto">
          <a:xfrm>
            <a:off x="813727" y="990600"/>
            <a:ext cx="7516547" cy="3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35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
            <a:ext cx="9144000" cy="838200"/>
          </a:xfrm>
        </p:spPr>
        <p:txBody>
          <a:bodyPr/>
          <a:lstStyle/>
          <a:p>
            <a:pPr>
              <a:defRPr/>
            </a:pPr>
            <a:r>
              <a:rPr lang="en-US" dirty="0" smtClean="0"/>
              <a:t>SUPERSTRUCTURE OPTIMIZATION</a:t>
            </a:r>
            <a:endParaRPr lang="en-US" dirty="0"/>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768" y="1354091"/>
            <a:ext cx="6135065" cy="478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39319" y="967287"/>
            <a:ext cx="4056050" cy="329991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en-US"/>
            </a:defPPr>
            <a:lvl1pPr algn="l" rtl="0" fontAlgn="base">
              <a:spcBef>
                <a:spcPct val="0"/>
              </a:spcBef>
              <a:spcAft>
                <a:spcPct val="0"/>
              </a:spcAft>
              <a:defRPr sz="600" i="1" kern="1200">
                <a:solidFill>
                  <a:schemeClr val="dk1"/>
                </a:solidFill>
                <a:latin typeface="+mn-lt"/>
                <a:ea typeface="+mn-ea"/>
                <a:cs typeface="+mn-cs"/>
              </a:defRPr>
            </a:lvl1pPr>
            <a:lvl2pPr marL="457200" algn="l" rtl="0" fontAlgn="base">
              <a:spcBef>
                <a:spcPct val="0"/>
              </a:spcBef>
              <a:spcAft>
                <a:spcPct val="0"/>
              </a:spcAft>
              <a:defRPr sz="600" i="1" kern="1200">
                <a:solidFill>
                  <a:schemeClr val="dk1"/>
                </a:solidFill>
                <a:latin typeface="+mn-lt"/>
                <a:ea typeface="+mn-ea"/>
                <a:cs typeface="+mn-cs"/>
              </a:defRPr>
            </a:lvl2pPr>
            <a:lvl3pPr marL="914400" algn="l" rtl="0" fontAlgn="base">
              <a:spcBef>
                <a:spcPct val="0"/>
              </a:spcBef>
              <a:spcAft>
                <a:spcPct val="0"/>
              </a:spcAft>
              <a:defRPr sz="600" i="1" kern="1200">
                <a:solidFill>
                  <a:schemeClr val="dk1"/>
                </a:solidFill>
                <a:latin typeface="+mn-lt"/>
                <a:ea typeface="+mn-ea"/>
                <a:cs typeface="+mn-cs"/>
              </a:defRPr>
            </a:lvl3pPr>
            <a:lvl4pPr marL="1371600" algn="l" rtl="0" fontAlgn="base">
              <a:spcBef>
                <a:spcPct val="0"/>
              </a:spcBef>
              <a:spcAft>
                <a:spcPct val="0"/>
              </a:spcAft>
              <a:defRPr sz="600" i="1" kern="1200">
                <a:solidFill>
                  <a:schemeClr val="dk1"/>
                </a:solidFill>
                <a:latin typeface="+mn-lt"/>
                <a:ea typeface="+mn-ea"/>
                <a:cs typeface="+mn-cs"/>
              </a:defRPr>
            </a:lvl4pPr>
            <a:lvl5pPr marL="1828800" algn="l" rtl="0" fontAlgn="base">
              <a:spcBef>
                <a:spcPct val="0"/>
              </a:spcBef>
              <a:spcAft>
                <a:spcPct val="0"/>
              </a:spcAft>
              <a:defRPr sz="600" i="1" kern="1200">
                <a:solidFill>
                  <a:schemeClr val="dk1"/>
                </a:solidFill>
                <a:latin typeface="+mn-lt"/>
                <a:ea typeface="+mn-ea"/>
                <a:cs typeface="+mn-cs"/>
              </a:defRPr>
            </a:lvl5pPr>
            <a:lvl6pPr marL="2286000" algn="l" defTabSz="914400" rtl="0" eaLnBrk="1" latinLnBrk="0" hangingPunct="1">
              <a:defRPr sz="600" i="1" kern="1200">
                <a:solidFill>
                  <a:schemeClr val="dk1"/>
                </a:solidFill>
                <a:latin typeface="+mn-lt"/>
                <a:ea typeface="+mn-ea"/>
                <a:cs typeface="+mn-cs"/>
              </a:defRPr>
            </a:lvl6pPr>
            <a:lvl7pPr marL="2743200" algn="l" defTabSz="914400" rtl="0" eaLnBrk="1" latinLnBrk="0" hangingPunct="1">
              <a:defRPr sz="600" i="1" kern="1200">
                <a:solidFill>
                  <a:schemeClr val="dk1"/>
                </a:solidFill>
                <a:latin typeface="+mn-lt"/>
                <a:ea typeface="+mn-ea"/>
                <a:cs typeface="+mn-cs"/>
              </a:defRPr>
            </a:lvl7pPr>
            <a:lvl8pPr marL="3200400" algn="l" defTabSz="914400" rtl="0" eaLnBrk="1" latinLnBrk="0" hangingPunct="1">
              <a:defRPr sz="600" i="1" kern="1200">
                <a:solidFill>
                  <a:schemeClr val="dk1"/>
                </a:solidFill>
                <a:latin typeface="+mn-lt"/>
                <a:ea typeface="+mn-ea"/>
                <a:cs typeface="+mn-cs"/>
              </a:defRPr>
            </a:lvl8pPr>
            <a:lvl9pPr marL="3657600" algn="l" defTabSz="914400" rtl="0" eaLnBrk="1" latinLnBrk="0" hangingPunct="1">
              <a:defRPr sz="600" i="1"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Arial"/>
                <a:ea typeface="+mn-ea"/>
                <a:cs typeface="+mn-cs"/>
              </a:rPr>
              <a:t>Mixed-integer </a:t>
            </a:r>
            <a:r>
              <a:rPr kumimoji="0" lang="en-US" sz="1800" b="1" i="1" u="none" strike="noStrike" kern="1200" cap="none" spc="0" normalizeH="0" baseline="0" noProof="0" dirty="0">
                <a:ln>
                  <a:noFill/>
                </a:ln>
                <a:solidFill>
                  <a:srgbClr val="FF0000"/>
                </a:solidFill>
                <a:effectLst/>
                <a:uLnTx/>
                <a:uFillTx/>
                <a:latin typeface="Arial"/>
                <a:ea typeface="+mn-ea"/>
                <a:cs typeface="+mn-cs"/>
              </a:rPr>
              <a:t>n</a:t>
            </a:r>
            <a:r>
              <a:rPr kumimoji="0" lang="en-US" sz="1800" b="1" i="1" u="none" strike="noStrike" kern="1200" cap="none" spc="0" normalizeH="0" baseline="0" noProof="0" dirty="0" smtClean="0">
                <a:ln>
                  <a:noFill/>
                </a:ln>
                <a:solidFill>
                  <a:srgbClr val="FF0000"/>
                </a:solidFill>
                <a:effectLst/>
                <a:uLnTx/>
                <a:uFillTx/>
                <a:latin typeface="Arial"/>
                <a:ea typeface="+mn-ea"/>
                <a:cs typeface="+mn-cs"/>
              </a:rPr>
              <a:t>onlinear </a:t>
            </a:r>
            <a:r>
              <a:rPr kumimoji="0" lang="en-US" sz="1800" b="1" i="1" u="none" strike="noStrike" kern="1200" cap="none" spc="0" normalizeH="0" baseline="0" noProof="0" dirty="0">
                <a:ln>
                  <a:noFill/>
                </a:ln>
                <a:solidFill>
                  <a:srgbClr val="FF0000"/>
                </a:solidFill>
                <a:effectLst/>
                <a:uLnTx/>
                <a:uFillTx/>
                <a:latin typeface="Arial"/>
                <a:ea typeface="+mn-ea"/>
                <a:cs typeface="+mn-cs"/>
              </a:rPr>
              <a:t>p</a:t>
            </a:r>
            <a:r>
              <a:rPr kumimoji="0" lang="en-US" sz="1800" b="1" i="1" u="none" strike="noStrike" kern="1200" cap="none" spc="0" normalizeH="0" baseline="0" noProof="0" dirty="0" smtClean="0">
                <a:ln>
                  <a:noFill/>
                </a:ln>
                <a:solidFill>
                  <a:srgbClr val="FF0000"/>
                </a:solidFill>
                <a:effectLst/>
                <a:uLnTx/>
                <a:uFillTx/>
                <a:latin typeface="Arial"/>
                <a:ea typeface="+mn-ea"/>
                <a:cs typeface="+mn-cs"/>
              </a:rPr>
              <a:t>rogramming model</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1" i="1" u="none" strike="noStrike" kern="1200" cap="none" spc="0" normalizeH="0" baseline="0" noProof="0" dirty="0" smtClean="0">
              <a:ln>
                <a:noFill/>
              </a:ln>
              <a:solidFill>
                <a:srgbClr val="1F497D">
                  <a:lumMod val="75000"/>
                </a:srgbClr>
              </a:solidFill>
              <a:effectLst/>
              <a:uLnTx/>
              <a:uFillTx/>
              <a:latin typeface="Arial"/>
              <a:ea typeface="+mn-ea"/>
              <a:cs typeface="+mn-cs"/>
            </a:endParaRPr>
          </a:p>
          <a:p>
            <a:pPr marL="285750" lvl="1" indent="-285750">
              <a:buFont typeface="Arial" pitchFamily="34" charset="0"/>
              <a:buChar char="•"/>
            </a:pP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Economic model</a:t>
            </a:r>
          </a:p>
          <a:p>
            <a:pPr marL="285750" lvl="1" indent="-285750">
              <a:buFont typeface="Arial" pitchFamily="34" charset="0"/>
              <a:buChar char="•"/>
            </a:pP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Process </a:t>
            </a: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model</a:t>
            </a:r>
            <a:endPar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endParaRPr>
          </a:p>
          <a:p>
            <a:pPr marL="285750" lvl="2" indent="-285750">
              <a:buFont typeface="Arial" pitchFamily="34" charset="0"/>
              <a:buChar char="•"/>
            </a:pP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Material balances</a:t>
            </a:r>
          </a:p>
          <a:p>
            <a:pPr marL="285750" lvl="2" indent="-285750">
              <a:buFont typeface="Arial" pitchFamily="34" charset="0"/>
              <a:buChar char="•"/>
            </a:pP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Hydrodynamic/Energy balances</a:t>
            </a:r>
          </a:p>
          <a:p>
            <a:pPr marL="285750" lvl="2" indent="-285750">
              <a:buFont typeface="Arial" pitchFamily="34" charset="0"/>
              <a:buChar char="•"/>
            </a:pP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Reactor surrogate </a:t>
            </a: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models</a:t>
            </a:r>
            <a:endPar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endParaRPr>
          </a:p>
          <a:p>
            <a:pPr marL="285750" lvl="1" indent="-285750">
              <a:buFont typeface="Arial" pitchFamily="34" charset="0"/>
              <a:buChar char="•"/>
            </a:pP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Link between </a:t>
            </a: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economic model </a:t>
            </a: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and </a:t>
            </a: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process model</a:t>
            </a:r>
          </a:p>
          <a:p>
            <a:pPr marL="285750" lvl="1" indent="-285750">
              <a:buFont typeface="Arial" pitchFamily="34" charset="0"/>
              <a:buChar char="•"/>
            </a:pP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Binary variable constraints</a:t>
            </a:r>
            <a:endPar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endParaRPr>
          </a:p>
          <a:p>
            <a:pPr marL="285750" lvl="1" indent="-285750">
              <a:buFont typeface="Arial" pitchFamily="34" charset="0"/>
              <a:buChar char="•"/>
            </a:pPr>
            <a:r>
              <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rPr>
              <a:t>Bounds for </a:t>
            </a:r>
            <a:r>
              <a:rPr kumimoji="0" lang="en-US" sz="1600" b="1" i="1" u="none" strike="noStrike" kern="1200" cap="none" spc="0" normalizeH="0" baseline="0" noProof="0" dirty="0" smtClean="0">
                <a:ln>
                  <a:noFill/>
                </a:ln>
                <a:solidFill>
                  <a:srgbClr val="1F497D">
                    <a:lumMod val="75000"/>
                  </a:srgbClr>
                </a:solidFill>
                <a:effectLst/>
                <a:uLnTx/>
                <a:uFillTx/>
                <a:latin typeface="Arial"/>
                <a:ea typeface="+mn-ea"/>
                <a:cs typeface="+mn-cs"/>
              </a:rPr>
              <a:t>variables</a:t>
            </a:r>
            <a:endParaRPr kumimoji="0" lang="en-US" sz="1600" b="1" i="1" u="none" strike="noStrike" kern="1200" cap="none" spc="0" normalizeH="0" baseline="0" noProof="0" dirty="0">
              <a:ln>
                <a:noFill/>
              </a:ln>
              <a:solidFill>
                <a:srgbClr val="1F497D">
                  <a:lumMod val="75000"/>
                </a:srgbClr>
              </a:solidFill>
              <a:effectLst/>
              <a:uLnTx/>
              <a:uFillTx/>
              <a:latin typeface="Arial"/>
              <a:ea typeface="+mn-ea"/>
              <a:cs typeface="+mn-cs"/>
            </a:endParaRPr>
          </a:p>
          <a:p>
            <a:pPr marL="1200150" marR="0" lvl="2"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600" b="1" i="1" u="none" strike="noStrike" kern="1200" cap="none" spc="0" normalizeH="0" baseline="0" noProof="0" dirty="0">
              <a:ln>
                <a:noFill/>
              </a:ln>
              <a:solidFill>
                <a:srgbClr val="1F497D">
                  <a:lumMod val="75000"/>
                </a:srgbClr>
              </a:solidFill>
              <a:effectLst/>
              <a:uLnTx/>
              <a:uFillTx/>
              <a:latin typeface="Arial"/>
              <a:ea typeface="+mn-ea"/>
              <a:cs typeface="+mn-cs"/>
            </a:endParaRPr>
          </a:p>
        </p:txBody>
      </p:sp>
    </p:spTree>
    <p:extLst>
      <p:ext uri="{BB962C8B-B14F-4D97-AF65-F5344CB8AC3E}">
        <p14:creationId xmlns:p14="http://schemas.microsoft.com/office/powerpoint/2010/main" val="2191668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ygwin\home\nikos\tmp\14\ibm\profile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dirty="0" smtClean="0"/>
              <a:t>GLOBAL MINLP SOLVERS on </a:t>
            </a:r>
            <a:r>
              <a:rPr lang="en-US" sz="4000" dirty="0" err="1" smtClean="0"/>
              <a:t>cmu</a:t>
            </a:r>
            <a:r>
              <a:rPr lang="en-US" sz="4000" dirty="0" smtClean="0"/>
              <a:t>/</a:t>
            </a:r>
            <a:r>
              <a:rPr lang="en-US" sz="4000" smtClean="0"/>
              <a:t>ibmlib</a:t>
            </a:r>
            <a:endParaRPr lang="en-US" sz="4000" dirty="0"/>
          </a:p>
        </p:txBody>
      </p:sp>
      <p:sp>
        <p:nvSpPr>
          <p:cNvPr id="10" name="Text Box 8"/>
          <p:cNvSpPr txBox="1">
            <a:spLocks noChangeArrowheads="1"/>
          </p:cNvSpPr>
          <p:nvPr/>
        </p:nvSpPr>
        <p:spPr bwMode="auto">
          <a:xfrm>
            <a:off x="7477539" y="3780183"/>
            <a:ext cx="122020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00000"/>
              </a:lnSpc>
              <a:spcBef>
                <a:spcPts val="0"/>
              </a:spcBef>
              <a:spcAft>
                <a:spcPts val="0"/>
              </a:spcAft>
              <a:defRPr/>
            </a:pPr>
            <a:r>
              <a:rPr lang="en-US" sz="1600" b="1" kern="0" dirty="0" smtClean="0">
                <a:solidFill>
                  <a:srgbClr val="FF0000"/>
                </a:solidFill>
                <a:latin typeface="Arial" charset="0"/>
              </a:rPr>
              <a:t>BARON 13</a:t>
            </a:r>
          </a:p>
        </p:txBody>
      </p:sp>
      <p:sp>
        <p:nvSpPr>
          <p:cNvPr id="11" name="Text Box 8"/>
          <p:cNvSpPr txBox="1">
            <a:spLocks noChangeArrowheads="1"/>
          </p:cNvSpPr>
          <p:nvPr/>
        </p:nvSpPr>
        <p:spPr bwMode="auto">
          <a:xfrm>
            <a:off x="7477539" y="3329610"/>
            <a:ext cx="168828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b="1" kern="0" dirty="0">
                <a:solidFill>
                  <a:srgbClr val="CC00CC"/>
                </a:solidFill>
                <a:latin typeface="Arial" charset="0"/>
              </a:rPr>
              <a:t>LINDOGLOBAL</a:t>
            </a:r>
            <a:endParaRPr lang="en-US" sz="1600" b="1" kern="0" dirty="0" smtClean="0">
              <a:solidFill>
                <a:srgbClr val="CC00CC"/>
              </a:solidFill>
              <a:latin typeface="Arial" charset="0"/>
            </a:endParaRPr>
          </a:p>
        </p:txBody>
      </p:sp>
      <p:sp>
        <p:nvSpPr>
          <p:cNvPr id="12" name="Text Box 8"/>
          <p:cNvSpPr txBox="1">
            <a:spLocks noChangeArrowheads="1"/>
          </p:cNvSpPr>
          <p:nvPr/>
        </p:nvSpPr>
        <p:spPr bwMode="auto">
          <a:xfrm>
            <a:off x="7477539" y="1373667"/>
            <a:ext cx="122020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00000"/>
              </a:lnSpc>
              <a:spcBef>
                <a:spcPts val="0"/>
              </a:spcBef>
              <a:spcAft>
                <a:spcPts val="0"/>
              </a:spcAft>
              <a:defRPr/>
            </a:pPr>
            <a:r>
              <a:rPr lang="en-US" sz="1600" b="1" kern="0" dirty="0" smtClean="0">
                <a:solidFill>
                  <a:srgbClr val="00AE00"/>
                </a:solidFill>
                <a:latin typeface="Arial" charset="0"/>
              </a:rPr>
              <a:t>BARON 14</a:t>
            </a:r>
          </a:p>
        </p:txBody>
      </p:sp>
      <p:sp>
        <p:nvSpPr>
          <p:cNvPr id="13" name="Text Box 8"/>
          <p:cNvSpPr txBox="1">
            <a:spLocks noChangeArrowheads="1"/>
          </p:cNvSpPr>
          <p:nvPr/>
        </p:nvSpPr>
        <p:spPr bwMode="auto">
          <a:xfrm>
            <a:off x="7477539" y="4175058"/>
            <a:ext cx="120738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00000"/>
              </a:lnSpc>
              <a:spcBef>
                <a:spcPts val="0"/>
              </a:spcBef>
              <a:spcAft>
                <a:spcPts val="0"/>
              </a:spcAft>
              <a:defRPr/>
            </a:pPr>
            <a:r>
              <a:rPr lang="en-US" sz="1600" b="1" kern="0" dirty="0" smtClean="0">
                <a:solidFill>
                  <a:srgbClr val="0066FF"/>
                </a:solidFill>
                <a:latin typeface="Arial" charset="0"/>
              </a:rPr>
              <a:t>COUENNE</a:t>
            </a:r>
            <a:endParaRPr lang="en-US" sz="1600" b="1" kern="0" dirty="0" smtClean="0">
              <a:solidFill>
                <a:srgbClr val="0070C0"/>
              </a:solidFill>
              <a:latin typeface="Arial" charset="0"/>
            </a:endParaRPr>
          </a:p>
        </p:txBody>
      </p:sp>
      <p:sp>
        <p:nvSpPr>
          <p:cNvPr id="15" name="Text Box 8"/>
          <p:cNvSpPr txBox="1">
            <a:spLocks noChangeArrowheads="1"/>
          </p:cNvSpPr>
          <p:nvPr/>
        </p:nvSpPr>
        <p:spPr bwMode="auto">
          <a:xfrm>
            <a:off x="7477539" y="1733566"/>
            <a:ext cx="66236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00000"/>
              </a:lnSpc>
              <a:spcBef>
                <a:spcPts val="0"/>
              </a:spcBef>
              <a:spcAft>
                <a:spcPts val="0"/>
              </a:spcAft>
              <a:defRPr/>
            </a:pPr>
            <a:r>
              <a:rPr lang="en-US" sz="1600" b="1" kern="0" dirty="0" smtClean="0">
                <a:solidFill>
                  <a:srgbClr val="00CCFF"/>
                </a:solidFill>
                <a:latin typeface="Arial" charset="0"/>
              </a:rPr>
              <a:t>SCIP</a:t>
            </a:r>
          </a:p>
        </p:txBody>
      </p:sp>
      <p:sp>
        <p:nvSpPr>
          <p:cNvPr id="14" name="Text Box 8"/>
          <p:cNvSpPr txBox="1">
            <a:spLocks noChangeArrowheads="1"/>
          </p:cNvSpPr>
          <p:nvPr/>
        </p:nvSpPr>
        <p:spPr bwMode="auto">
          <a:xfrm>
            <a:off x="7477539" y="2355265"/>
            <a:ext cx="126669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00000"/>
              </a:lnSpc>
              <a:spcBef>
                <a:spcPts val="0"/>
              </a:spcBef>
              <a:spcAft>
                <a:spcPts val="0"/>
              </a:spcAft>
              <a:defRPr/>
            </a:pPr>
            <a:r>
              <a:rPr lang="en-US" sz="1600" b="1" kern="0" dirty="0" smtClean="0">
                <a:solidFill>
                  <a:srgbClr val="C00000"/>
                </a:solidFill>
                <a:latin typeface="Arial" charset="0"/>
              </a:rPr>
              <a:t>ANTIGONE</a:t>
            </a:r>
          </a:p>
        </p:txBody>
      </p:sp>
    </p:spTree>
    <p:extLst>
      <p:ext uri="{BB962C8B-B14F-4D97-AF65-F5344CB8AC3E}">
        <p14:creationId xmlns:p14="http://schemas.microsoft.com/office/powerpoint/2010/main" val="272461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 disaggregation</a:t>
            </a:r>
            <a:endParaRPr lang="en-US" dirty="0"/>
          </a:p>
        </p:txBody>
      </p:sp>
      <p:cxnSp>
        <p:nvCxnSpPr>
          <p:cNvPr id="129" name="Curved Connector 128"/>
          <p:cNvCxnSpPr>
            <a:stCxn id="19" idx="3"/>
            <a:endCxn id="4" idx="1"/>
          </p:cNvCxnSpPr>
          <p:nvPr/>
        </p:nvCxnSpPr>
        <p:spPr>
          <a:xfrm flipV="1">
            <a:off x="2675314" y="1601776"/>
            <a:ext cx="614857" cy="1370096"/>
          </a:xfrm>
          <a:prstGeom prst="bentConnector3">
            <a:avLst/>
          </a:prstGeom>
          <a:ln w="57150">
            <a:solidFill>
              <a:schemeClr val="tx2"/>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5" name="Curved Connector 128"/>
          <p:cNvCxnSpPr>
            <a:stCxn id="19" idx="3"/>
            <a:endCxn id="14" idx="1"/>
          </p:cNvCxnSpPr>
          <p:nvPr/>
        </p:nvCxnSpPr>
        <p:spPr>
          <a:xfrm>
            <a:off x="2675314" y="2971872"/>
            <a:ext cx="614857" cy="1373104"/>
          </a:xfrm>
          <a:prstGeom prst="bentConnector3">
            <a:avLst>
              <a:gd name="adj1" fmla="val 50000"/>
            </a:avLst>
          </a:prstGeom>
          <a:ln w="57150">
            <a:solidFill>
              <a:schemeClr val="accent3"/>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2" name="Curved Connector 128"/>
          <p:cNvCxnSpPr>
            <a:stCxn id="19" idx="3"/>
            <a:endCxn id="9" idx="1"/>
          </p:cNvCxnSpPr>
          <p:nvPr/>
        </p:nvCxnSpPr>
        <p:spPr>
          <a:xfrm>
            <a:off x="2675314" y="2971872"/>
            <a:ext cx="614857" cy="1504"/>
          </a:xfrm>
          <a:prstGeom prst="bentConnector3">
            <a:avLst>
              <a:gd name="adj1" fmla="val 50000"/>
            </a:avLst>
          </a:prstGeom>
          <a:ln w="57150">
            <a:solidFill>
              <a:schemeClr val="accent2"/>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159" name="Group 158"/>
          <p:cNvGrpSpPr/>
          <p:nvPr/>
        </p:nvGrpSpPr>
        <p:grpSpPr>
          <a:xfrm>
            <a:off x="3290171" y="1295400"/>
            <a:ext cx="2835896" cy="3352942"/>
            <a:chOff x="3082006" y="1295400"/>
            <a:chExt cx="2835896" cy="3352942"/>
          </a:xfrm>
        </p:grpSpPr>
        <p:grpSp>
          <p:nvGrpSpPr>
            <p:cNvPr id="3" name="Group 2"/>
            <p:cNvGrpSpPr/>
            <p:nvPr/>
          </p:nvGrpSpPr>
          <p:grpSpPr>
            <a:xfrm>
              <a:off x="3082006" y="1295400"/>
              <a:ext cx="2835896" cy="609742"/>
              <a:chOff x="620486" y="1929211"/>
              <a:chExt cx="3265714" cy="813989"/>
            </a:xfrm>
          </p:grpSpPr>
          <p:sp>
            <p:nvSpPr>
              <p:cNvPr id="4" name="Rounded Rectangle 3"/>
              <p:cNvSpPr/>
              <p:nvPr/>
            </p:nvSpPr>
            <p:spPr>
              <a:xfrm>
                <a:off x="620486" y="1933231"/>
                <a:ext cx="1466927" cy="809968"/>
              </a:xfrm>
              <a:prstGeom prst="roundRect">
                <a:avLst/>
              </a:prstGeom>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0000FF"/>
                    </a:solidFill>
                    <a:latin typeface="Times New Roman" pitchFamily="18" charset="0"/>
                    <a:cs typeface="Times New Roman" pitchFamily="18" charset="0"/>
                  </a:rPr>
                  <a:t>Block 1:</a:t>
                </a:r>
              </a:p>
              <a:p>
                <a:pPr algn="ctr"/>
                <a:r>
                  <a:rPr lang="en-US" sz="1600" b="1" dirty="0" smtClean="0">
                    <a:solidFill>
                      <a:srgbClr val="0000FF"/>
                    </a:solidFill>
                    <a:latin typeface="Times New Roman" pitchFamily="18" charset="0"/>
                    <a:cs typeface="Times New Roman" pitchFamily="18" charset="0"/>
                  </a:rPr>
                  <a:t>Simulator</a:t>
                </a:r>
                <a:endParaRPr lang="en-US" sz="1600" b="1" dirty="0">
                  <a:solidFill>
                    <a:srgbClr val="0000FF"/>
                  </a:solidFill>
                  <a:latin typeface="Times New Roman" pitchFamily="18" charset="0"/>
                  <a:cs typeface="Times New Roman" pitchFamily="18" charset="0"/>
                </a:endParaRPr>
              </a:p>
            </p:txBody>
          </p:sp>
          <p:sp>
            <p:nvSpPr>
              <p:cNvPr id="5" name="Rounded Rectangle 4"/>
              <p:cNvSpPr/>
              <p:nvPr/>
            </p:nvSpPr>
            <p:spPr>
              <a:xfrm>
                <a:off x="2419273" y="1929211"/>
                <a:ext cx="1466927" cy="809968"/>
              </a:xfrm>
              <a:prstGeom prst="roundRect">
                <a:avLst/>
              </a:prstGeom>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0000FF"/>
                    </a:solidFill>
                    <a:latin typeface="Times New Roman" pitchFamily="18" charset="0"/>
                    <a:cs typeface="Times New Roman" pitchFamily="18" charset="0"/>
                  </a:rPr>
                  <a:t>Model generation</a:t>
                </a:r>
                <a:endParaRPr lang="en-US" sz="1600" b="1" dirty="0">
                  <a:solidFill>
                    <a:srgbClr val="0000FF"/>
                  </a:solidFill>
                  <a:latin typeface="Times New Roman" pitchFamily="18" charset="0"/>
                  <a:cs typeface="Times New Roman" pitchFamily="18" charset="0"/>
                </a:endParaRPr>
              </a:p>
            </p:txBody>
          </p:sp>
          <p:cxnSp>
            <p:nvCxnSpPr>
              <p:cNvPr id="6" name="Curved Connector 5"/>
              <p:cNvCxnSpPr/>
              <p:nvPr/>
            </p:nvCxnSpPr>
            <p:spPr>
              <a:xfrm rot="5400000">
                <a:off x="2251334" y="1841796"/>
                <a:ext cx="4020" cy="1798787"/>
              </a:xfrm>
              <a:prstGeom prst="curvedConnector3">
                <a:avLst>
                  <a:gd name="adj1" fmla="val 7952886"/>
                </a:avLst>
              </a:prstGeom>
              <a:ln w="57150">
                <a:solidFill>
                  <a:schemeClr val="tx2"/>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 name="Curved Connector 6"/>
              <p:cNvCxnSpPr/>
              <p:nvPr/>
            </p:nvCxnSpPr>
            <p:spPr>
              <a:xfrm rot="16200000">
                <a:off x="2251334" y="1046734"/>
                <a:ext cx="4020" cy="1798787"/>
              </a:xfrm>
              <a:prstGeom prst="curvedConnector3">
                <a:avLst>
                  <a:gd name="adj1" fmla="val 7952886"/>
                </a:avLst>
              </a:prstGeom>
              <a:ln w="57150">
                <a:solidFill>
                  <a:schemeClr val="tx2"/>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3082006" y="2667000"/>
              <a:ext cx="2835896" cy="609742"/>
              <a:chOff x="620486" y="1929211"/>
              <a:chExt cx="3265714" cy="813989"/>
            </a:xfrm>
          </p:grpSpPr>
          <p:sp>
            <p:nvSpPr>
              <p:cNvPr id="9" name="Rounded Rectangle 8"/>
              <p:cNvSpPr/>
              <p:nvPr/>
            </p:nvSpPr>
            <p:spPr>
              <a:xfrm>
                <a:off x="620486" y="1933231"/>
                <a:ext cx="1466927" cy="809968"/>
              </a:xfrm>
              <a:prstGeom prst="roundRect">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F60000"/>
                    </a:solidFill>
                    <a:latin typeface="Times New Roman" pitchFamily="18" charset="0"/>
                    <a:cs typeface="Times New Roman" pitchFamily="18" charset="0"/>
                  </a:rPr>
                  <a:t>Block 2:</a:t>
                </a:r>
              </a:p>
              <a:p>
                <a:pPr algn="ctr"/>
                <a:r>
                  <a:rPr lang="en-US" sz="1600" b="1" dirty="0" smtClean="0">
                    <a:solidFill>
                      <a:srgbClr val="F60000"/>
                    </a:solidFill>
                    <a:latin typeface="Times New Roman" pitchFamily="18" charset="0"/>
                    <a:cs typeface="Times New Roman" pitchFamily="18" charset="0"/>
                  </a:rPr>
                  <a:t>Simulator</a:t>
                </a:r>
                <a:endParaRPr lang="en-US" sz="1600" b="1" dirty="0">
                  <a:solidFill>
                    <a:srgbClr val="F60000"/>
                  </a:solidFill>
                  <a:latin typeface="Times New Roman" pitchFamily="18" charset="0"/>
                  <a:cs typeface="Times New Roman" pitchFamily="18" charset="0"/>
                </a:endParaRPr>
              </a:p>
            </p:txBody>
          </p:sp>
          <p:sp>
            <p:nvSpPr>
              <p:cNvPr id="10" name="Rounded Rectangle 9"/>
              <p:cNvSpPr/>
              <p:nvPr/>
            </p:nvSpPr>
            <p:spPr>
              <a:xfrm>
                <a:off x="2419273" y="1929211"/>
                <a:ext cx="1466927" cy="809968"/>
              </a:xfrm>
              <a:prstGeom prst="roundRect">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F60000"/>
                    </a:solidFill>
                    <a:latin typeface="Times New Roman" pitchFamily="18" charset="0"/>
                    <a:cs typeface="Times New Roman" pitchFamily="18" charset="0"/>
                  </a:rPr>
                  <a:t>Model generation</a:t>
                </a:r>
                <a:endParaRPr lang="en-US" sz="1600" b="1" dirty="0">
                  <a:solidFill>
                    <a:srgbClr val="F60000"/>
                  </a:solidFill>
                  <a:latin typeface="Times New Roman" pitchFamily="18" charset="0"/>
                  <a:cs typeface="Times New Roman" pitchFamily="18" charset="0"/>
                </a:endParaRPr>
              </a:p>
            </p:txBody>
          </p:sp>
          <p:cxnSp>
            <p:nvCxnSpPr>
              <p:cNvPr id="11" name="Curved Connector 10"/>
              <p:cNvCxnSpPr/>
              <p:nvPr/>
            </p:nvCxnSpPr>
            <p:spPr>
              <a:xfrm rot="5400000">
                <a:off x="2251334" y="1841796"/>
                <a:ext cx="4020" cy="1798787"/>
              </a:xfrm>
              <a:prstGeom prst="curvedConnector3">
                <a:avLst>
                  <a:gd name="adj1" fmla="val 7952886"/>
                </a:avLst>
              </a:prstGeom>
              <a:ln w="57150">
                <a:solidFill>
                  <a:schemeClr val="accent2"/>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Curved Connector 11"/>
              <p:cNvCxnSpPr/>
              <p:nvPr/>
            </p:nvCxnSpPr>
            <p:spPr>
              <a:xfrm rot="16200000">
                <a:off x="2251334" y="1046734"/>
                <a:ext cx="4020" cy="1798787"/>
              </a:xfrm>
              <a:prstGeom prst="curvedConnector3">
                <a:avLst>
                  <a:gd name="adj1" fmla="val 7952886"/>
                </a:avLst>
              </a:prstGeom>
              <a:ln w="57150">
                <a:solidFill>
                  <a:schemeClr val="accent2"/>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3082006" y="4038600"/>
              <a:ext cx="2835896" cy="609742"/>
              <a:chOff x="620486" y="1929211"/>
              <a:chExt cx="3265714" cy="813989"/>
            </a:xfrm>
          </p:grpSpPr>
          <p:sp>
            <p:nvSpPr>
              <p:cNvPr id="14" name="Rounded Rectangle 13"/>
              <p:cNvSpPr/>
              <p:nvPr/>
            </p:nvSpPr>
            <p:spPr>
              <a:xfrm>
                <a:off x="620486" y="1933231"/>
                <a:ext cx="1466927" cy="809968"/>
              </a:xfrm>
              <a:prstGeom prst="roundRect">
                <a:avLst/>
              </a:prstGeom>
              <a:ln w="3810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009900"/>
                    </a:solidFill>
                    <a:latin typeface="Times New Roman" pitchFamily="18" charset="0"/>
                    <a:cs typeface="Times New Roman" pitchFamily="18" charset="0"/>
                  </a:rPr>
                  <a:t>Block 3:</a:t>
                </a:r>
              </a:p>
              <a:p>
                <a:pPr algn="ctr"/>
                <a:r>
                  <a:rPr lang="en-US" sz="1600" b="1" dirty="0" smtClean="0">
                    <a:solidFill>
                      <a:srgbClr val="009900"/>
                    </a:solidFill>
                    <a:latin typeface="Times New Roman" pitchFamily="18" charset="0"/>
                    <a:cs typeface="Times New Roman" pitchFamily="18" charset="0"/>
                  </a:rPr>
                  <a:t>Simulator</a:t>
                </a:r>
                <a:endParaRPr lang="en-US" sz="1600" b="1" dirty="0">
                  <a:solidFill>
                    <a:srgbClr val="009900"/>
                  </a:solidFill>
                  <a:latin typeface="Times New Roman" pitchFamily="18" charset="0"/>
                  <a:cs typeface="Times New Roman" pitchFamily="18" charset="0"/>
                </a:endParaRPr>
              </a:p>
            </p:txBody>
          </p:sp>
          <p:sp>
            <p:nvSpPr>
              <p:cNvPr id="15" name="Rounded Rectangle 14"/>
              <p:cNvSpPr/>
              <p:nvPr/>
            </p:nvSpPr>
            <p:spPr>
              <a:xfrm>
                <a:off x="2419273" y="1929211"/>
                <a:ext cx="1466927" cy="809968"/>
              </a:xfrm>
              <a:prstGeom prst="roundRect">
                <a:avLst/>
              </a:prstGeom>
              <a:ln w="3810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rgbClr val="009900"/>
                    </a:solidFill>
                    <a:latin typeface="Times New Roman" pitchFamily="18" charset="0"/>
                    <a:cs typeface="Times New Roman" pitchFamily="18" charset="0"/>
                  </a:rPr>
                  <a:t>Model generation</a:t>
                </a:r>
                <a:endParaRPr lang="en-US" sz="1600" b="1" dirty="0">
                  <a:solidFill>
                    <a:srgbClr val="009900"/>
                  </a:solidFill>
                  <a:latin typeface="Times New Roman" pitchFamily="18" charset="0"/>
                  <a:cs typeface="Times New Roman" pitchFamily="18" charset="0"/>
                </a:endParaRPr>
              </a:p>
            </p:txBody>
          </p:sp>
          <p:cxnSp>
            <p:nvCxnSpPr>
              <p:cNvPr id="16" name="Curved Connector 15"/>
              <p:cNvCxnSpPr/>
              <p:nvPr/>
            </p:nvCxnSpPr>
            <p:spPr>
              <a:xfrm rot="5400000">
                <a:off x="2251334" y="1841796"/>
                <a:ext cx="4020" cy="1798787"/>
              </a:xfrm>
              <a:prstGeom prst="curvedConnector3">
                <a:avLst>
                  <a:gd name="adj1" fmla="val 7952886"/>
                </a:avLst>
              </a:prstGeom>
              <a:ln w="57150">
                <a:solidFill>
                  <a:schemeClr val="accent3"/>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urved Connector 16"/>
              <p:cNvCxnSpPr/>
              <p:nvPr/>
            </p:nvCxnSpPr>
            <p:spPr>
              <a:xfrm rot="16200000">
                <a:off x="2251334" y="1046734"/>
                <a:ext cx="4020" cy="1798787"/>
              </a:xfrm>
              <a:prstGeom prst="curvedConnector3">
                <a:avLst>
                  <a:gd name="adj1" fmla="val 7952886"/>
                </a:avLst>
              </a:prstGeom>
              <a:ln w="57150">
                <a:solidFill>
                  <a:schemeClr val="accent3"/>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grpSp>
        <p:nvGrpSpPr>
          <p:cNvPr id="18" name="Group 17"/>
          <p:cNvGrpSpPr/>
          <p:nvPr/>
        </p:nvGrpSpPr>
        <p:grpSpPr>
          <a:xfrm>
            <a:off x="228600" y="2170369"/>
            <a:ext cx="2446714" cy="1603005"/>
            <a:chOff x="104946" y="1349022"/>
            <a:chExt cx="3256575" cy="2133600"/>
          </a:xfrm>
        </p:grpSpPr>
        <p:sp>
          <p:nvSpPr>
            <p:cNvPr id="19" name="Rounded Rectangle 18"/>
            <p:cNvSpPr/>
            <p:nvPr/>
          </p:nvSpPr>
          <p:spPr>
            <a:xfrm>
              <a:off x="104946" y="1349022"/>
              <a:ext cx="3256575" cy="2133600"/>
            </a:xfrm>
            <a:prstGeom prst="roundRect">
              <a:avLst>
                <a:gd name="adj" fmla="val 873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239889" y="1498164"/>
              <a:ext cx="3003369" cy="1812799"/>
              <a:chOff x="177744" y="1475586"/>
              <a:chExt cx="3110089" cy="1877214"/>
            </a:xfrm>
          </p:grpSpPr>
          <p:grpSp>
            <p:nvGrpSpPr>
              <p:cNvPr id="22" name="Group 21"/>
              <p:cNvGrpSpPr/>
              <p:nvPr/>
            </p:nvGrpSpPr>
            <p:grpSpPr>
              <a:xfrm>
                <a:off x="177744" y="1475586"/>
                <a:ext cx="3110089" cy="1801014"/>
                <a:chOff x="1703635" y="1399386"/>
                <a:chExt cx="5610227" cy="3248814"/>
              </a:xfrm>
            </p:grpSpPr>
            <p:grpSp>
              <p:nvGrpSpPr>
                <p:cNvPr id="32" name="Group 31"/>
                <p:cNvGrpSpPr/>
                <p:nvPr/>
              </p:nvGrpSpPr>
              <p:grpSpPr>
                <a:xfrm>
                  <a:off x="2847698" y="4204745"/>
                  <a:ext cx="362828" cy="443455"/>
                  <a:chOff x="2892384" y="5245438"/>
                  <a:chExt cx="362828" cy="443455"/>
                </a:xfrm>
              </p:grpSpPr>
              <p:grpSp>
                <p:nvGrpSpPr>
                  <p:cNvPr id="123" name="Group 122"/>
                  <p:cNvGrpSpPr/>
                  <p:nvPr/>
                </p:nvGrpSpPr>
                <p:grpSpPr>
                  <a:xfrm>
                    <a:off x="2892384" y="5245438"/>
                    <a:ext cx="362828" cy="443455"/>
                    <a:chOff x="3085084" y="1668780"/>
                    <a:chExt cx="685800" cy="838200"/>
                  </a:xfrm>
                </p:grpSpPr>
                <p:grpSp>
                  <p:nvGrpSpPr>
                    <p:cNvPr id="125" name="Group 124"/>
                    <p:cNvGrpSpPr/>
                    <p:nvPr/>
                  </p:nvGrpSpPr>
                  <p:grpSpPr>
                    <a:xfrm>
                      <a:off x="3085084" y="1706880"/>
                      <a:ext cx="685800" cy="800100"/>
                      <a:chOff x="5562600" y="2209800"/>
                      <a:chExt cx="685800" cy="800100"/>
                    </a:xfrm>
                  </p:grpSpPr>
                  <p:sp>
                    <p:nvSpPr>
                      <p:cNvPr id="127" name="Isosceles Triangle 126"/>
                      <p:cNvSpPr/>
                      <p:nvPr/>
                    </p:nvSpPr>
                    <p:spPr>
                      <a:xfrm>
                        <a:off x="5562600" y="2514600"/>
                        <a:ext cx="685800" cy="495300"/>
                      </a:xfrm>
                      <a:prstGeom prst="triangl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28" name="Oval 127"/>
                      <p:cNvSpPr/>
                      <p:nvPr/>
                    </p:nvSpPr>
                    <p:spPr>
                      <a:xfrm>
                        <a:off x="5562600" y="2209800"/>
                        <a:ext cx="685800" cy="6858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sp>
                  <p:nvSpPr>
                    <p:cNvPr id="126" name="Isosceles Triangle 125"/>
                    <p:cNvSpPr/>
                    <p:nvPr/>
                  </p:nvSpPr>
                  <p:spPr>
                    <a:xfrm rot="5400000">
                      <a:off x="3345180" y="1634490"/>
                      <a:ext cx="76200" cy="14478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4" name="Isosceles Triangle 123"/>
                  <p:cNvSpPr/>
                  <p:nvPr/>
                </p:nvSpPr>
                <p:spPr>
                  <a:xfrm rot="16200000" flipH="1">
                    <a:off x="3080025" y="5408892"/>
                    <a:ext cx="40314" cy="76597"/>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3" name="Straight Arrow Connector 33"/>
                <p:cNvCxnSpPr>
                  <a:stCxn id="113" idx="0"/>
                  <a:endCxn id="124" idx="0"/>
                </p:cNvCxnSpPr>
                <p:nvPr/>
              </p:nvCxnSpPr>
              <p:spPr>
                <a:xfrm rot="16200000" flipH="1">
                  <a:off x="2693746" y="4083045"/>
                  <a:ext cx="209217" cy="43768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12" idx="0"/>
                </p:cNvCxnSpPr>
                <p:nvPr/>
              </p:nvCxnSpPr>
              <p:spPr>
                <a:xfrm flipV="1">
                  <a:off x="1703635" y="4206804"/>
                  <a:ext cx="452545" cy="22613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3"/>
                <p:cNvCxnSpPr>
                  <a:stCxn id="126" idx="0"/>
                  <a:endCxn id="73" idx="2"/>
                </p:cNvCxnSpPr>
                <p:nvPr/>
              </p:nvCxnSpPr>
              <p:spPr>
                <a:xfrm flipV="1">
                  <a:off x="3043760" y="3125506"/>
                  <a:ext cx="1129430" cy="1099397"/>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396985" y="1636683"/>
                  <a:ext cx="175962" cy="387116"/>
                  <a:chOff x="2900743" y="1600201"/>
                  <a:chExt cx="175962" cy="387116"/>
                </a:xfrm>
              </p:grpSpPr>
              <p:sp>
                <p:nvSpPr>
                  <p:cNvPr id="120" name="Isosceles Triangle 119"/>
                  <p:cNvSpPr/>
                  <p:nvPr/>
                </p:nvSpPr>
                <p:spPr>
                  <a:xfrm rot="16200000">
                    <a:off x="2795166" y="1705778"/>
                    <a:ext cx="387116" cy="175962"/>
                  </a:xfrm>
                  <a:prstGeom prst="triangle">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21" name="Isosceles Triangle 120"/>
                  <p:cNvSpPr/>
                  <p:nvPr/>
                </p:nvSpPr>
                <p:spPr>
                  <a:xfrm rot="5400000">
                    <a:off x="3008125" y="1642763"/>
                    <a:ext cx="45720" cy="9144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Isosceles Triangle 121"/>
                  <p:cNvSpPr/>
                  <p:nvPr/>
                </p:nvSpPr>
                <p:spPr>
                  <a:xfrm rot="5400000">
                    <a:off x="3007052" y="1836420"/>
                    <a:ext cx="45720" cy="9144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7" name="Straight Arrow Connector 33"/>
                <p:cNvCxnSpPr>
                  <a:stCxn id="73" idx="0"/>
                  <a:endCxn id="101" idx="1"/>
                </p:cNvCxnSpPr>
                <p:nvPr/>
              </p:nvCxnSpPr>
              <p:spPr>
                <a:xfrm>
                  <a:off x="4856513" y="3125506"/>
                  <a:ext cx="401287" cy="84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057400" y="1983350"/>
                  <a:ext cx="609600" cy="2286000"/>
                  <a:chOff x="2057400" y="1985500"/>
                  <a:chExt cx="609600" cy="3103920"/>
                </a:xfrm>
              </p:grpSpPr>
              <p:grpSp>
                <p:nvGrpSpPr>
                  <p:cNvPr id="104" name="Group 103"/>
                  <p:cNvGrpSpPr/>
                  <p:nvPr/>
                </p:nvGrpSpPr>
                <p:grpSpPr>
                  <a:xfrm>
                    <a:off x="2057400" y="1985500"/>
                    <a:ext cx="609600" cy="3103920"/>
                    <a:chOff x="2057400" y="1969520"/>
                    <a:chExt cx="609600" cy="3103920"/>
                  </a:xfrm>
                </p:grpSpPr>
                <p:grpSp>
                  <p:nvGrpSpPr>
                    <p:cNvPr id="109" name="Group 108"/>
                    <p:cNvGrpSpPr/>
                    <p:nvPr/>
                  </p:nvGrpSpPr>
                  <p:grpSpPr>
                    <a:xfrm>
                      <a:off x="2057400" y="1969520"/>
                      <a:ext cx="609600" cy="3103920"/>
                      <a:chOff x="4272556" y="1611116"/>
                      <a:chExt cx="558524" cy="2275084"/>
                    </a:xfrm>
                  </p:grpSpPr>
                  <p:grpSp>
                    <p:nvGrpSpPr>
                      <p:cNvPr id="114" name="Group 113"/>
                      <p:cNvGrpSpPr/>
                      <p:nvPr/>
                    </p:nvGrpSpPr>
                    <p:grpSpPr>
                      <a:xfrm>
                        <a:off x="4272556" y="1611116"/>
                        <a:ext cx="558524" cy="2275084"/>
                        <a:chOff x="5692140" y="1528064"/>
                        <a:chExt cx="773684" cy="3151515"/>
                      </a:xfrm>
                    </p:grpSpPr>
                    <p:sp>
                      <p:nvSpPr>
                        <p:cNvPr id="117" name="Rounded Rectangle 116"/>
                        <p:cNvSpPr/>
                        <p:nvPr/>
                      </p:nvSpPr>
                      <p:spPr>
                        <a:xfrm>
                          <a:off x="5692140" y="1528064"/>
                          <a:ext cx="773684" cy="3151515"/>
                        </a:xfrm>
                        <a:prstGeom prst="roundRect">
                          <a:avLst>
                            <a:gd name="adj" fmla="val 42593"/>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118" name="Straight Connector 117"/>
                        <p:cNvCxnSpPr/>
                        <p:nvPr/>
                      </p:nvCxnSpPr>
                      <p:spPr>
                        <a:xfrm>
                          <a:off x="5692140" y="1828800"/>
                          <a:ext cx="773684" cy="0"/>
                        </a:xfrm>
                        <a:prstGeom prst="line">
                          <a:avLst/>
                        </a:prstGeom>
                      </p:spPr>
                      <p:style>
                        <a:lnRef idx="1">
                          <a:schemeClr val="dk1"/>
                        </a:lnRef>
                        <a:fillRef idx="0">
                          <a:schemeClr val="dk1"/>
                        </a:fillRef>
                        <a:effectRef idx="0">
                          <a:schemeClr val="dk1"/>
                        </a:effectRef>
                        <a:fontRef idx="minor">
                          <a:schemeClr val="tx1"/>
                        </a:fontRef>
                      </p:style>
                    </p:cxnSp>
                    <p:cxnSp>
                      <p:nvCxnSpPr>
                        <p:cNvPr id="119" name="Straight Connector 118"/>
                        <p:cNvCxnSpPr/>
                        <p:nvPr/>
                      </p:nvCxnSpPr>
                      <p:spPr>
                        <a:xfrm>
                          <a:off x="5692140" y="4362915"/>
                          <a:ext cx="773684" cy="0"/>
                        </a:xfrm>
                        <a:prstGeom prst="line">
                          <a:avLst/>
                        </a:prstGeom>
                      </p:spPr>
                      <p:style>
                        <a:lnRef idx="1">
                          <a:schemeClr val="dk1"/>
                        </a:lnRef>
                        <a:fillRef idx="0">
                          <a:schemeClr val="dk1"/>
                        </a:fillRef>
                        <a:effectRef idx="0">
                          <a:schemeClr val="dk1"/>
                        </a:effectRef>
                        <a:fontRef idx="minor">
                          <a:schemeClr val="tx1"/>
                        </a:fontRef>
                      </p:style>
                    </p:cxnSp>
                  </p:grpSp>
                  <p:cxnSp>
                    <p:nvCxnSpPr>
                      <p:cNvPr id="115" name="Straight Connector 114"/>
                      <p:cNvCxnSpPr/>
                      <p:nvPr/>
                    </p:nvCxnSpPr>
                    <p:spPr>
                      <a:xfrm>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grpSp>
                <p:sp>
                  <p:nvSpPr>
                    <p:cNvPr id="110" name="Isosceles Triangle 109"/>
                    <p:cNvSpPr/>
                    <p:nvPr/>
                  </p:nvSpPr>
                  <p:spPr>
                    <a:xfrm>
                      <a:off x="2079978" y="2073120"/>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Isosceles Triangle 110"/>
                    <p:cNvSpPr/>
                    <p:nvPr/>
                  </p:nvSpPr>
                  <p:spPr>
                    <a:xfrm>
                      <a:off x="2503311" y="2073120"/>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Isosceles Triangle 111"/>
                    <p:cNvSpPr/>
                    <p:nvPr/>
                  </p:nvSpPr>
                  <p:spPr>
                    <a:xfrm flipV="1">
                      <a:off x="2079978" y="4722759"/>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Isosceles Triangle 112"/>
                    <p:cNvSpPr/>
                    <p:nvPr/>
                  </p:nvSpPr>
                  <p:spPr>
                    <a:xfrm flipV="1">
                      <a:off x="2503311" y="4709826"/>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5" name="Isosceles Triangle 104"/>
                  <p:cNvSpPr/>
                  <p:nvPr/>
                </p:nvSpPr>
                <p:spPr>
                  <a:xfrm rot="16200000">
                    <a:off x="2114079" y="215312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Isosceles Triangle 105"/>
                  <p:cNvSpPr/>
                  <p:nvPr/>
                </p:nvSpPr>
                <p:spPr>
                  <a:xfrm rot="16200000">
                    <a:off x="2114079" y="4645143"/>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Isosceles Triangle 106"/>
                  <p:cNvSpPr/>
                  <p:nvPr/>
                </p:nvSpPr>
                <p:spPr>
                  <a:xfrm rot="5400000" flipH="1">
                    <a:off x="2457921" y="2153121"/>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Isosceles Triangle 107"/>
                  <p:cNvSpPr/>
                  <p:nvPr/>
                </p:nvSpPr>
                <p:spPr>
                  <a:xfrm rot="5400000" flipH="1">
                    <a:off x="2457921" y="464514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9" name="Group 38"/>
                <p:cNvGrpSpPr/>
                <p:nvPr/>
              </p:nvGrpSpPr>
              <p:grpSpPr>
                <a:xfrm>
                  <a:off x="5257800" y="1983350"/>
                  <a:ext cx="609600" cy="2286000"/>
                  <a:chOff x="2057400" y="1985500"/>
                  <a:chExt cx="609600" cy="3103920"/>
                </a:xfrm>
              </p:grpSpPr>
              <p:grpSp>
                <p:nvGrpSpPr>
                  <p:cNvPr id="88" name="Group 87"/>
                  <p:cNvGrpSpPr/>
                  <p:nvPr/>
                </p:nvGrpSpPr>
                <p:grpSpPr>
                  <a:xfrm>
                    <a:off x="2057400" y="1985500"/>
                    <a:ext cx="609600" cy="3103920"/>
                    <a:chOff x="2057400" y="1969520"/>
                    <a:chExt cx="609600" cy="3103920"/>
                  </a:xfrm>
                </p:grpSpPr>
                <p:grpSp>
                  <p:nvGrpSpPr>
                    <p:cNvPr id="93" name="Group 92"/>
                    <p:cNvGrpSpPr/>
                    <p:nvPr/>
                  </p:nvGrpSpPr>
                  <p:grpSpPr>
                    <a:xfrm>
                      <a:off x="2057400" y="1969520"/>
                      <a:ext cx="609600" cy="3103920"/>
                      <a:chOff x="4272556" y="1611116"/>
                      <a:chExt cx="558524" cy="2275084"/>
                    </a:xfrm>
                  </p:grpSpPr>
                  <p:grpSp>
                    <p:nvGrpSpPr>
                      <p:cNvPr id="98" name="Group 97"/>
                      <p:cNvGrpSpPr/>
                      <p:nvPr/>
                    </p:nvGrpSpPr>
                    <p:grpSpPr>
                      <a:xfrm>
                        <a:off x="4272556" y="1611116"/>
                        <a:ext cx="558524" cy="2275084"/>
                        <a:chOff x="5692140" y="1528064"/>
                        <a:chExt cx="773684" cy="3151515"/>
                      </a:xfrm>
                    </p:grpSpPr>
                    <p:sp>
                      <p:nvSpPr>
                        <p:cNvPr id="101" name="Rounded Rectangle 100"/>
                        <p:cNvSpPr/>
                        <p:nvPr/>
                      </p:nvSpPr>
                      <p:spPr>
                        <a:xfrm>
                          <a:off x="5692140" y="1528064"/>
                          <a:ext cx="773684" cy="3151515"/>
                        </a:xfrm>
                        <a:prstGeom prst="roundRect">
                          <a:avLst>
                            <a:gd name="adj" fmla="val 42593"/>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102" name="Straight Connector 101"/>
                        <p:cNvCxnSpPr/>
                        <p:nvPr/>
                      </p:nvCxnSpPr>
                      <p:spPr>
                        <a:xfrm>
                          <a:off x="5692140" y="1828800"/>
                          <a:ext cx="773684" cy="0"/>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a:off x="5692140" y="4362915"/>
                          <a:ext cx="773684" cy="0"/>
                        </a:xfrm>
                        <a:prstGeom prst="line">
                          <a:avLst/>
                        </a:prstGeom>
                      </p:spPr>
                      <p:style>
                        <a:lnRef idx="1">
                          <a:schemeClr val="dk1"/>
                        </a:lnRef>
                        <a:fillRef idx="0">
                          <a:schemeClr val="dk1"/>
                        </a:fillRef>
                        <a:effectRef idx="0">
                          <a:schemeClr val="dk1"/>
                        </a:effectRef>
                        <a:fontRef idx="minor">
                          <a:schemeClr val="tx1"/>
                        </a:fontRef>
                      </p:style>
                    </p:cxnSp>
                  </p:grpSp>
                  <p:cxnSp>
                    <p:nvCxnSpPr>
                      <p:cNvPr id="99" name="Straight Connector 98"/>
                      <p:cNvCxnSpPr/>
                      <p:nvPr/>
                    </p:nvCxnSpPr>
                    <p:spPr>
                      <a:xfrm>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H="1">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grpSp>
                <p:sp>
                  <p:nvSpPr>
                    <p:cNvPr id="94" name="Isosceles Triangle 93"/>
                    <p:cNvSpPr/>
                    <p:nvPr/>
                  </p:nvSpPr>
                  <p:spPr>
                    <a:xfrm>
                      <a:off x="2079978" y="202138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Isosceles Triangle 94"/>
                    <p:cNvSpPr/>
                    <p:nvPr/>
                  </p:nvSpPr>
                  <p:spPr>
                    <a:xfrm>
                      <a:off x="2503311" y="202138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Isosceles Triangle 95"/>
                    <p:cNvSpPr/>
                    <p:nvPr/>
                  </p:nvSpPr>
                  <p:spPr>
                    <a:xfrm flipV="1">
                      <a:off x="2079978" y="476155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Isosceles Triangle 96"/>
                    <p:cNvSpPr/>
                    <p:nvPr/>
                  </p:nvSpPr>
                  <p:spPr>
                    <a:xfrm flipV="1">
                      <a:off x="2503311" y="476155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9" name="Isosceles Triangle 88"/>
                  <p:cNvSpPr/>
                  <p:nvPr/>
                </p:nvSpPr>
                <p:spPr>
                  <a:xfrm rot="16200000">
                    <a:off x="2114079" y="215312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Isosceles Triangle 89"/>
                  <p:cNvSpPr/>
                  <p:nvPr/>
                </p:nvSpPr>
                <p:spPr>
                  <a:xfrm rot="16200000">
                    <a:off x="2114079" y="4645143"/>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Isosceles Triangle 90"/>
                  <p:cNvSpPr/>
                  <p:nvPr/>
                </p:nvSpPr>
                <p:spPr>
                  <a:xfrm rot="5400000" flipH="1">
                    <a:off x="2457921" y="2153121"/>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Isosceles Triangle 91"/>
                  <p:cNvSpPr/>
                  <p:nvPr/>
                </p:nvSpPr>
                <p:spPr>
                  <a:xfrm rot="5400000" flipH="1">
                    <a:off x="2457921" y="464514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40" name="Straight Arrow Connector 33"/>
                <p:cNvCxnSpPr>
                  <a:stCxn id="65" idx="6"/>
                  <a:endCxn id="111" idx="0"/>
                </p:cNvCxnSpPr>
                <p:nvPr/>
              </p:nvCxnSpPr>
              <p:spPr>
                <a:xfrm rot="10800000" flipV="1">
                  <a:off x="2579512" y="1831942"/>
                  <a:ext cx="278151" cy="22770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33"/>
                <p:cNvCxnSpPr>
                  <a:endCxn id="121" idx="0"/>
                </p:cNvCxnSpPr>
                <p:nvPr/>
              </p:nvCxnSpPr>
              <p:spPr>
                <a:xfrm rot="10800000" flipV="1">
                  <a:off x="3572948" y="1493845"/>
                  <a:ext cx="252349" cy="231120"/>
                </a:xfrm>
                <a:prstGeom prst="bentConnector3">
                  <a:avLst>
                    <a:gd name="adj1" fmla="val 281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33"/>
                <p:cNvCxnSpPr>
                  <a:stCxn id="110" idx="0"/>
                </p:cNvCxnSpPr>
                <p:nvPr/>
              </p:nvCxnSpPr>
              <p:spPr>
                <a:xfrm rot="16200000" flipV="1">
                  <a:off x="1816055" y="1719525"/>
                  <a:ext cx="227706" cy="452545"/>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33"/>
                <p:cNvCxnSpPr>
                  <a:stCxn id="84" idx="6"/>
                  <a:endCxn id="81" idx="1"/>
                </p:cNvCxnSpPr>
                <p:nvPr/>
              </p:nvCxnSpPr>
              <p:spPr>
                <a:xfrm flipV="1">
                  <a:off x="6372854" y="1830565"/>
                  <a:ext cx="256546" cy="1293"/>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33"/>
                <p:cNvCxnSpPr>
                  <a:stCxn id="86" idx="0"/>
                  <a:endCxn id="72" idx="0"/>
                </p:cNvCxnSpPr>
                <p:nvPr/>
              </p:nvCxnSpPr>
              <p:spPr>
                <a:xfrm rot="5400000" flipH="1">
                  <a:off x="4939514" y="3112638"/>
                  <a:ext cx="1273755" cy="1671641"/>
                </a:xfrm>
                <a:prstGeom prst="bentConnector3">
                  <a:avLst>
                    <a:gd name="adj1" fmla="val -747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rot="10800000">
                  <a:off x="6192508" y="4242435"/>
                  <a:ext cx="401308" cy="368074"/>
                  <a:chOff x="3856996" y="3323789"/>
                  <a:chExt cx="401308" cy="368074"/>
                </a:xfrm>
              </p:grpSpPr>
              <p:sp>
                <p:nvSpPr>
                  <p:cNvPr id="86" name="Oval 85"/>
                  <p:cNvSpPr/>
                  <p:nvPr/>
                </p:nvSpPr>
                <p:spPr>
                  <a:xfrm>
                    <a:off x="3867150" y="3348963"/>
                    <a:ext cx="342900" cy="3429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87" name="Straight Arrow Connector 33"/>
                  <p:cNvCxnSpPr/>
                  <p:nvPr/>
                </p:nvCxnSpPr>
                <p:spPr>
                  <a:xfrm flipV="1">
                    <a:off x="3856996" y="3323789"/>
                    <a:ext cx="401308" cy="355148"/>
                  </a:xfrm>
                  <a:prstGeom prst="straightConnector1">
                    <a:avLst/>
                  </a:prstGeom>
                  <a:ln w="9525">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019800" y="1635234"/>
                  <a:ext cx="401308" cy="368074"/>
                  <a:chOff x="3856996" y="3323789"/>
                  <a:chExt cx="401308" cy="368074"/>
                </a:xfrm>
              </p:grpSpPr>
              <p:sp>
                <p:nvSpPr>
                  <p:cNvPr id="84" name="Oval 83"/>
                  <p:cNvSpPr/>
                  <p:nvPr/>
                </p:nvSpPr>
                <p:spPr>
                  <a:xfrm>
                    <a:off x="3867150" y="3348963"/>
                    <a:ext cx="342900" cy="3429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85" name="Straight Arrow Connector 33"/>
                  <p:cNvCxnSpPr/>
                  <p:nvPr/>
                </p:nvCxnSpPr>
                <p:spPr>
                  <a:xfrm flipV="1">
                    <a:off x="3856996" y="3323789"/>
                    <a:ext cx="401308" cy="355148"/>
                  </a:xfrm>
                  <a:prstGeom prst="straightConnector1">
                    <a:avLst/>
                  </a:prstGeom>
                  <a:ln w="9525">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47" name="Straight Arrow Connector 33"/>
                <p:cNvCxnSpPr>
                  <a:stCxn id="101" idx="2"/>
                  <a:endCxn id="86" idx="6"/>
                </p:cNvCxnSpPr>
                <p:nvPr/>
              </p:nvCxnSpPr>
              <p:spPr>
                <a:xfrm rot="16200000" flipH="1">
                  <a:off x="5829414" y="4002536"/>
                  <a:ext cx="144535" cy="67816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33"/>
                <p:cNvCxnSpPr>
                  <a:stCxn id="86" idx="4"/>
                  <a:endCxn id="92" idx="0"/>
                </p:cNvCxnSpPr>
                <p:nvPr/>
              </p:nvCxnSpPr>
              <p:spPr>
                <a:xfrm rot="16200000" flipV="1">
                  <a:off x="6038594" y="3868816"/>
                  <a:ext cx="202427" cy="54481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33"/>
                <p:cNvCxnSpPr>
                  <a:stCxn id="101" idx="0"/>
                  <a:endCxn id="84" idx="2"/>
                </p:cNvCxnSpPr>
                <p:nvPr/>
              </p:nvCxnSpPr>
              <p:spPr>
                <a:xfrm rot="5400000" flipH="1" flipV="1">
                  <a:off x="5720531" y="1673927"/>
                  <a:ext cx="151492" cy="46735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629400" y="1522420"/>
                  <a:ext cx="299444" cy="616290"/>
                  <a:chOff x="4272556" y="1611116"/>
                  <a:chExt cx="558524" cy="1149507"/>
                </a:xfrm>
              </p:grpSpPr>
              <p:sp>
                <p:nvSpPr>
                  <p:cNvPr id="81" name="Rounded Rectangle 80"/>
                  <p:cNvSpPr/>
                  <p:nvPr/>
                </p:nvSpPr>
                <p:spPr>
                  <a:xfrm>
                    <a:off x="4272556" y="1611116"/>
                    <a:ext cx="558524" cy="1149507"/>
                  </a:xfrm>
                  <a:prstGeom prst="roundRect">
                    <a:avLst>
                      <a:gd name="adj" fmla="val 42593"/>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82" name="Straight Connector 81"/>
                  <p:cNvCxnSpPr/>
                  <p:nvPr/>
                </p:nvCxnSpPr>
                <p:spPr>
                  <a:xfrm>
                    <a:off x="4272556" y="1828218"/>
                    <a:ext cx="558524"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4272556" y="2543334"/>
                    <a:ext cx="558524" cy="0"/>
                  </a:xfrm>
                  <a:prstGeom prst="line">
                    <a:avLst/>
                  </a:prstGeom>
                </p:spPr>
                <p:style>
                  <a:lnRef idx="1">
                    <a:schemeClr val="dk1"/>
                  </a:lnRef>
                  <a:fillRef idx="0">
                    <a:schemeClr val="dk1"/>
                  </a:fillRef>
                  <a:effectRef idx="0">
                    <a:schemeClr val="dk1"/>
                  </a:effectRef>
                  <a:fontRef idx="minor">
                    <a:schemeClr val="tx1"/>
                  </a:fontRef>
                </p:style>
              </p:cxnSp>
            </p:grpSp>
            <p:cxnSp>
              <p:nvCxnSpPr>
                <p:cNvPr id="51" name="Straight Arrow Connector 33"/>
                <p:cNvCxnSpPr>
                  <a:stCxn id="81" idx="2"/>
                  <a:endCxn id="91" idx="0"/>
                </p:cNvCxnSpPr>
                <p:nvPr/>
              </p:nvCxnSpPr>
              <p:spPr>
                <a:xfrm rot="5400000">
                  <a:off x="6290285" y="1715827"/>
                  <a:ext cx="65955" cy="91172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33"/>
                <p:cNvCxnSpPr>
                  <a:stCxn id="81" idx="0"/>
                </p:cNvCxnSpPr>
                <p:nvPr/>
              </p:nvCxnSpPr>
              <p:spPr>
                <a:xfrm rot="5400000" flipH="1" flipV="1">
                  <a:off x="6984975" y="1193533"/>
                  <a:ext cx="123034" cy="53474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4173190" y="2940839"/>
                  <a:ext cx="683323" cy="371022"/>
                  <a:chOff x="6827826" y="2978621"/>
                  <a:chExt cx="1145242" cy="621829"/>
                </a:xfrm>
              </p:grpSpPr>
              <p:grpSp>
                <p:nvGrpSpPr>
                  <p:cNvPr id="67" name="Group 66"/>
                  <p:cNvGrpSpPr/>
                  <p:nvPr/>
                </p:nvGrpSpPr>
                <p:grpSpPr>
                  <a:xfrm>
                    <a:off x="6827826" y="2986338"/>
                    <a:ext cx="1145242" cy="603564"/>
                    <a:chOff x="6827826" y="2986338"/>
                    <a:chExt cx="1145242" cy="603564"/>
                  </a:xfrm>
                </p:grpSpPr>
                <p:sp>
                  <p:nvSpPr>
                    <p:cNvPr id="73" name="Rounded Rectangle 72"/>
                    <p:cNvSpPr/>
                    <p:nvPr/>
                  </p:nvSpPr>
                  <p:spPr>
                    <a:xfrm rot="5400000">
                      <a:off x="7098665" y="2715499"/>
                      <a:ext cx="603564" cy="1145242"/>
                    </a:xfrm>
                    <a:prstGeom prst="roundRect">
                      <a:avLst>
                        <a:gd name="adj" fmla="val 34176"/>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74" name="Group 73"/>
                    <p:cNvGrpSpPr/>
                    <p:nvPr/>
                  </p:nvGrpSpPr>
                  <p:grpSpPr>
                    <a:xfrm>
                      <a:off x="7014584" y="2990766"/>
                      <a:ext cx="771727" cy="594709"/>
                      <a:chOff x="6990408" y="3002368"/>
                      <a:chExt cx="803061" cy="571504"/>
                    </a:xfrm>
                  </p:grpSpPr>
                  <p:cxnSp>
                    <p:nvCxnSpPr>
                      <p:cNvPr id="75" name="Straight Connector 74"/>
                      <p:cNvCxnSpPr/>
                      <p:nvPr/>
                    </p:nvCxnSpPr>
                    <p:spPr bwMode="auto">
                      <a:xfrm rot="5400000">
                        <a:off x="6714509" y="3288120"/>
                        <a:ext cx="5715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rot="5400000">
                        <a:off x="7497863" y="3288120"/>
                        <a:ext cx="5715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rot="10800000">
                        <a:off x="6995336" y="3115683"/>
                        <a:ext cx="7932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rot="10800000">
                        <a:off x="6990408" y="3228999"/>
                        <a:ext cx="798133"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10800000">
                        <a:off x="6995336" y="3347241"/>
                        <a:ext cx="798133"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rot="10800000">
                        <a:off x="6995336" y="3460556"/>
                        <a:ext cx="7932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grpSp>
              </p:grpSp>
              <p:sp>
                <p:nvSpPr>
                  <p:cNvPr id="68" name="Isosceles Triangle 67"/>
                  <p:cNvSpPr/>
                  <p:nvPr/>
                </p:nvSpPr>
                <p:spPr>
                  <a:xfrm>
                    <a:off x="6946900" y="2978621"/>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Isosceles Triangle 68"/>
                  <p:cNvSpPr/>
                  <p:nvPr/>
                </p:nvSpPr>
                <p:spPr>
                  <a:xfrm>
                    <a:off x="7702550" y="297909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0" name="Group 69"/>
                  <p:cNvGrpSpPr/>
                  <p:nvPr/>
                </p:nvGrpSpPr>
                <p:grpSpPr>
                  <a:xfrm flipV="1">
                    <a:off x="6946900" y="3334221"/>
                    <a:ext cx="908050" cy="266229"/>
                    <a:chOff x="7099300" y="3131021"/>
                    <a:chExt cx="908050" cy="266229"/>
                  </a:xfrm>
                  <a:noFill/>
                </p:grpSpPr>
                <p:sp>
                  <p:nvSpPr>
                    <p:cNvPr id="71" name="Isosceles Triangle 70"/>
                    <p:cNvSpPr/>
                    <p:nvPr/>
                  </p:nvSpPr>
                  <p:spPr>
                    <a:xfrm>
                      <a:off x="7099300" y="3131021"/>
                      <a:ext cx="152400" cy="2657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Isosceles Triangle 71"/>
                    <p:cNvSpPr/>
                    <p:nvPr/>
                  </p:nvSpPr>
                  <p:spPr>
                    <a:xfrm>
                      <a:off x="7854950" y="3131492"/>
                      <a:ext cx="152400" cy="2657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54" name="Straight Arrow Connector 33"/>
                <p:cNvCxnSpPr>
                  <a:stCxn id="62" idx="0"/>
                  <a:endCxn id="122" idx="0"/>
                </p:cNvCxnSpPr>
                <p:nvPr/>
              </p:nvCxnSpPr>
              <p:spPr>
                <a:xfrm flipH="1" flipV="1">
                  <a:off x="3571874" y="1918622"/>
                  <a:ext cx="404893" cy="128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flipH="1" flipV="1">
                  <a:off x="2809408" y="1660493"/>
                  <a:ext cx="401308" cy="368075"/>
                  <a:chOff x="3856996" y="3323788"/>
                  <a:chExt cx="401308" cy="368075"/>
                </a:xfrm>
              </p:grpSpPr>
              <p:sp>
                <p:nvSpPr>
                  <p:cNvPr id="65" name="Oval 64"/>
                  <p:cNvSpPr/>
                  <p:nvPr/>
                </p:nvSpPr>
                <p:spPr>
                  <a:xfrm>
                    <a:off x="3867150" y="3348963"/>
                    <a:ext cx="342900" cy="3429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66" name="Straight Arrow Connector 33"/>
                  <p:cNvCxnSpPr/>
                  <p:nvPr/>
                </p:nvCxnSpPr>
                <p:spPr>
                  <a:xfrm flipV="1">
                    <a:off x="3856996" y="3323788"/>
                    <a:ext cx="401308" cy="355148"/>
                  </a:xfrm>
                  <a:prstGeom prst="straightConnector1">
                    <a:avLst/>
                  </a:prstGeom>
                  <a:ln w="9525">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810000" y="1899746"/>
                  <a:ext cx="362828" cy="443455"/>
                  <a:chOff x="2892384" y="5245438"/>
                  <a:chExt cx="362828" cy="443455"/>
                </a:xfrm>
              </p:grpSpPr>
              <p:grpSp>
                <p:nvGrpSpPr>
                  <p:cNvPr id="59" name="Group 58"/>
                  <p:cNvGrpSpPr/>
                  <p:nvPr/>
                </p:nvGrpSpPr>
                <p:grpSpPr>
                  <a:xfrm>
                    <a:off x="2892384" y="5245438"/>
                    <a:ext cx="362828" cy="443455"/>
                    <a:chOff x="3085084" y="1668780"/>
                    <a:chExt cx="685800" cy="838200"/>
                  </a:xfrm>
                </p:grpSpPr>
                <p:grpSp>
                  <p:nvGrpSpPr>
                    <p:cNvPr id="61" name="Group 60"/>
                    <p:cNvGrpSpPr/>
                    <p:nvPr/>
                  </p:nvGrpSpPr>
                  <p:grpSpPr>
                    <a:xfrm>
                      <a:off x="3085084" y="1706880"/>
                      <a:ext cx="685800" cy="800100"/>
                      <a:chOff x="5562600" y="2209800"/>
                      <a:chExt cx="685800" cy="800100"/>
                    </a:xfrm>
                  </p:grpSpPr>
                  <p:sp>
                    <p:nvSpPr>
                      <p:cNvPr id="63" name="Isosceles Triangle 62"/>
                      <p:cNvSpPr/>
                      <p:nvPr/>
                    </p:nvSpPr>
                    <p:spPr>
                      <a:xfrm>
                        <a:off x="5562600" y="2514600"/>
                        <a:ext cx="685800" cy="495300"/>
                      </a:xfrm>
                      <a:prstGeom prst="triangl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5562600" y="2209800"/>
                        <a:ext cx="685800" cy="6858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sp>
                  <p:nvSpPr>
                    <p:cNvPr id="62" name="Isosceles Triangle 61"/>
                    <p:cNvSpPr/>
                    <p:nvPr/>
                  </p:nvSpPr>
                  <p:spPr>
                    <a:xfrm rot="5400000">
                      <a:off x="3345180" y="1634490"/>
                      <a:ext cx="76200" cy="14478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0" name="Isosceles Triangle 59"/>
                  <p:cNvSpPr/>
                  <p:nvPr/>
                </p:nvSpPr>
                <p:spPr>
                  <a:xfrm rot="16200000" flipH="1">
                    <a:off x="3080025" y="5408892"/>
                    <a:ext cx="40314" cy="76597"/>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7" name="Straight Arrow Connector 33"/>
                <p:cNvCxnSpPr>
                  <a:stCxn id="68" idx="0"/>
                  <a:endCxn id="60" idx="0"/>
                </p:cNvCxnSpPr>
                <p:nvPr/>
              </p:nvCxnSpPr>
              <p:spPr>
                <a:xfrm rot="16200000" flipV="1">
                  <a:off x="3726846" y="2377982"/>
                  <a:ext cx="839340" cy="28637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33"/>
                <p:cNvCxnSpPr>
                  <a:stCxn id="120" idx="0"/>
                  <a:endCxn id="65" idx="2"/>
                </p:cNvCxnSpPr>
                <p:nvPr/>
              </p:nvCxnSpPr>
              <p:spPr>
                <a:xfrm flipH="1">
                  <a:off x="3200562" y="1830241"/>
                  <a:ext cx="196423" cy="170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1447002" y="2206977"/>
                <a:ext cx="552939" cy="477458"/>
              </a:xfrm>
              <a:prstGeom prst="rect">
                <a:avLst/>
              </a:prstGeom>
              <a:noFill/>
              <a:ln w="28575">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2094284" y="1512790"/>
                <a:ext cx="1036636" cy="1840009"/>
              </a:xfrm>
              <a:prstGeom prst="rect">
                <a:avLst/>
              </a:prstGeom>
              <a:noFill/>
              <a:ln w="28575">
                <a:solidFill>
                  <a:schemeClr val="accent3"/>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p:nvGrpSpPr>
            <p:grpSpPr>
              <a:xfrm>
                <a:off x="296827" y="1564944"/>
                <a:ext cx="1440127" cy="1787856"/>
                <a:chOff x="296827" y="1467094"/>
                <a:chExt cx="1440127" cy="1787856"/>
              </a:xfrm>
            </p:grpSpPr>
            <p:cxnSp>
              <p:nvCxnSpPr>
                <p:cNvPr id="26" name="Straight Connector 25"/>
                <p:cNvCxnSpPr/>
                <p:nvPr/>
              </p:nvCxnSpPr>
              <p:spPr>
                <a:xfrm>
                  <a:off x="1736954" y="1491339"/>
                  <a:ext cx="0" cy="505446"/>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3180" y="1467094"/>
                  <a:ext cx="0" cy="1787856"/>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3180" y="3254950"/>
                  <a:ext cx="859551" cy="0"/>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65244" y="1996785"/>
                  <a:ext cx="0" cy="1258164"/>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6378" y="1996785"/>
                  <a:ext cx="580576" cy="0"/>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6827" y="1479421"/>
                  <a:ext cx="1440127" cy="0"/>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138" name="Rounded Rectangle 137"/>
          <p:cNvSpPr/>
          <p:nvPr/>
        </p:nvSpPr>
        <p:spPr>
          <a:xfrm>
            <a:off x="6735019" y="2090218"/>
            <a:ext cx="2104181" cy="1763306"/>
          </a:xfrm>
          <a:prstGeom prst="roundRect">
            <a:avLst>
              <a:gd name="adj" fmla="val 873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TextBox 149"/>
          <p:cNvSpPr txBox="1"/>
          <p:nvPr/>
        </p:nvSpPr>
        <p:spPr>
          <a:xfrm>
            <a:off x="3307644" y="4960217"/>
            <a:ext cx="2843784" cy="1646605"/>
          </a:xfrm>
          <a:prstGeom prst="rect">
            <a:avLst/>
          </a:prstGeom>
          <a:noFill/>
        </p:spPr>
        <p:txBody>
          <a:bodyPr wrap="square" rtlCol="0">
            <a:spAutoFit/>
          </a:bodyPr>
          <a:lstStyle/>
          <a:p>
            <a:pPr algn="ctr">
              <a:spcAft>
                <a:spcPts val="600"/>
              </a:spcAft>
            </a:pPr>
            <a:r>
              <a:rPr lang="en-US" sz="2000" b="1" u="sng" dirty="0" smtClean="0">
                <a:solidFill>
                  <a:prstClr val="black"/>
                </a:solidFill>
                <a:latin typeface="Times New Roman" pitchFamily="18" charset="0"/>
                <a:cs typeface="Times New Roman" pitchFamily="18" charset="0"/>
              </a:rPr>
              <a:t>Surrogate Models</a:t>
            </a:r>
            <a:endParaRPr lang="en-US" sz="1600" b="1" dirty="0" smtClean="0">
              <a:solidFill>
                <a:prstClr val="black"/>
              </a:solidFill>
              <a:latin typeface="Times New Roman" pitchFamily="18" charset="0"/>
              <a:cs typeface="Times New Roman" pitchFamily="18" charset="0"/>
            </a:endParaRPr>
          </a:p>
          <a:p>
            <a:pPr algn="ctr">
              <a:spcAft>
                <a:spcPts val="600"/>
              </a:spcAft>
            </a:pPr>
            <a:r>
              <a:rPr lang="en-US" b="1" dirty="0" smtClean="0">
                <a:solidFill>
                  <a:prstClr val="black"/>
                </a:solidFill>
                <a:latin typeface="Times New Roman" pitchFamily="18" charset="0"/>
                <a:cs typeface="Times New Roman" pitchFamily="18" charset="0"/>
              </a:rPr>
              <a:t>Build </a:t>
            </a:r>
            <a:r>
              <a:rPr lang="en-US" b="1" dirty="0" smtClean="0">
                <a:solidFill>
                  <a:srgbClr val="F60000"/>
                </a:solidFill>
                <a:latin typeface="Times New Roman" pitchFamily="18" charset="0"/>
                <a:cs typeface="Times New Roman" pitchFamily="18" charset="0"/>
              </a:rPr>
              <a:t>simple</a:t>
            </a:r>
            <a:r>
              <a:rPr lang="en-US" b="1" dirty="0" smtClean="0">
                <a:solidFill>
                  <a:prstClr val="black"/>
                </a:solidFill>
                <a:latin typeface="Times New Roman" pitchFamily="18" charset="0"/>
                <a:cs typeface="Times New Roman" pitchFamily="18" charset="0"/>
              </a:rPr>
              <a:t> and </a:t>
            </a:r>
            <a:r>
              <a:rPr lang="en-US" b="1" dirty="0" smtClean="0">
                <a:solidFill>
                  <a:srgbClr val="F60000"/>
                </a:solidFill>
                <a:latin typeface="Times New Roman" pitchFamily="18" charset="0"/>
                <a:cs typeface="Times New Roman" pitchFamily="18" charset="0"/>
              </a:rPr>
              <a:t>accurate</a:t>
            </a:r>
            <a:r>
              <a:rPr lang="en-US" b="1" dirty="0" smtClean="0">
                <a:solidFill>
                  <a:prstClr val="black"/>
                </a:solidFill>
                <a:latin typeface="Times New Roman" pitchFamily="18" charset="0"/>
                <a:cs typeface="Times New Roman" pitchFamily="18" charset="0"/>
              </a:rPr>
              <a:t> models with a functional form tailored for an optimization framework</a:t>
            </a:r>
            <a:endParaRPr lang="en-US" b="1" dirty="0">
              <a:solidFill>
                <a:prstClr val="black"/>
              </a:solidFill>
              <a:latin typeface="Times New Roman" pitchFamily="18" charset="0"/>
              <a:cs typeface="Times New Roman" pitchFamily="18" charset="0"/>
            </a:endParaRPr>
          </a:p>
        </p:txBody>
      </p:sp>
      <p:sp>
        <p:nvSpPr>
          <p:cNvPr id="152" name="TextBox 151"/>
          <p:cNvSpPr txBox="1"/>
          <p:nvPr/>
        </p:nvSpPr>
        <p:spPr>
          <a:xfrm>
            <a:off x="152400" y="4960217"/>
            <a:ext cx="2843784" cy="1031051"/>
          </a:xfrm>
          <a:prstGeom prst="rect">
            <a:avLst/>
          </a:prstGeom>
          <a:noFill/>
        </p:spPr>
        <p:txBody>
          <a:bodyPr wrap="square" rtlCol="0">
            <a:spAutoFit/>
          </a:bodyPr>
          <a:lstStyle/>
          <a:p>
            <a:pPr algn="ctr">
              <a:spcAft>
                <a:spcPts val="600"/>
              </a:spcAft>
            </a:pPr>
            <a:r>
              <a:rPr lang="en-US" sz="2000" b="1" u="sng" dirty="0" smtClean="0">
                <a:solidFill>
                  <a:prstClr val="black"/>
                </a:solidFill>
                <a:latin typeface="Times New Roman" pitchFamily="18" charset="0"/>
                <a:cs typeface="Times New Roman" pitchFamily="18" charset="0"/>
              </a:rPr>
              <a:t>Process Simulation</a:t>
            </a:r>
            <a:endParaRPr lang="en-US" sz="1600" b="1" u="sng" dirty="0" smtClean="0">
              <a:solidFill>
                <a:prstClr val="black"/>
              </a:solidFill>
              <a:latin typeface="Times New Roman" pitchFamily="18" charset="0"/>
              <a:cs typeface="Times New Roman" pitchFamily="18" charset="0"/>
            </a:endParaRPr>
          </a:p>
          <a:p>
            <a:pPr algn="ctr">
              <a:spcAft>
                <a:spcPts val="600"/>
              </a:spcAft>
            </a:pPr>
            <a:r>
              <a:rPr lang="en-US" b="1" dirty="0" smtClean="0">
                <a:solidFill>
                  <a:prstClr val="black"/>
                </a:solidFill>
                <a:latin typeface="Times New Roman" pitchFamily="18" charset="0"/>
                <a:cs typeface="Times New Roman" pitchFamily="18" charset="0"/>
              </a:rPr>
              <a:t>Disaggregate process into process </a:t>
            </a:r>
            <a:r>
              <a:rPr lang="en-US" b="1" dirty="0" smtClean="0">
                <a:solidFill>
                  <a:srgbClr val="F60000"/>
                </a:solidFill>
                <a:latin typeface="Times New Roman" pitchFamily="18" charset="0"/>
                <a:cs typeface="Times New Roman" pitchFamily="18" charset="0"/>
              </a:rPr>
              <a:t>blocks</a:t>
            </a:r>
            <a:endParaRPr lang="en-US" b="1" dirty="0">
              <a:solidFill>
                <a:srgbClr val="F60000"/>
              </a:solidFill>
              <a:latin typeface="Times New Roman" pitchFamily="18" charset="0"/>
              <a:cs typeface="Times New Roman" pitchFamily="18" charset="0"/>
            </a:endParaRPr>
          </a:p>
        </p:txBody>
      </p:sp>
      <p:sp>
        <p:nvSpPr>
          <p:cNvPr id="154" name="TextBox 153"/>
          <p:cNvSpPr txBox="1"/>
          <p:nvPr/>
        </p:nvSpPr>
        <p:spPr>
          <a:xfrm>
            <a:off x="6272784" y="4960217"/>
            <a:ext cx="2840081" cy="1646605"/>
          </a:xfrm>
          <a:prstGeom prst="rect">
            <a:avLst/>
          </a:prstGeom>
          <a:noFill/>
        </p:spPr>
        <p:txBody>
          <a:bodyPr wrap="square" rtlCol="0">
            <a:spAutoFit/>
          </a:bodyPr>
          <a:lstStyle/>
          <a:p>
            <a:pPr algn="ctr">
              <a:spcAft>
                <a:spcPts val="600"/>
              </a:spcAft>
            </a:pPr>
            <a:r>
              <a:rPr lang="en-US" sz="2000" b="1" u="sng" dirty="0" smtClean="0">
                <a:solidFill>
                  <a:prstClr val="black"/>
                </a:solidFill>
                <a:latin typeface="Times New Roman" pitchFamily="18" charset="0"/>
                <a:cs typeface="Times New Roman" pitchFamily="18" charset="0"/>
              </a:rPr>
              <a:t>Optimization Model</a:t>
            </a:r>
            <a:endParaRPr lang="en-US" sz="2000" b="1" dirty="0" smtClean="0">
              <a:solidFill>
                <a:prstClr val="black"/>
              </a:solidFill>
              <a:latin typeface="Times New Roman" pitchFamily="18" charset="0"/>
              <a:cs typeface="Times New Roman" pitchFamily="18" charset="0"/>
            </a:endParaRPr>
          </a:p>
          <a:p>
            <a:pPr algn="ctr">
              <a:spcAft>
                <a:spcPts val="600"/>
              </a:spcAft>
            </a:pPr>
            <a:r>
              <a:rPr lang="en-US" b="1" dirty="0" smtClean="0">
                <a:solidFill>
                  <a:prstClr val="black"/>
                </a:solidFill>
                <a:latin typeface="Times New Roman" pitchFamily="18" charset="0"/>
                <a:cs typeface="Times New Roman" pitchFamily="18" charset="0"/>
              </a:rPr>
              <a:t>Add algebraic constraints design specs, heat/mass balances, and logic constraints</a:t>
            </a:r>
          </a:p>
        </p:txBody>
      </p:sp>
      <p:cxnSp>
        <p:nvCxnSpPr>
          <p:cNvPr id="161" name="Curved Connector 128"/>
          <p:cNvCxnSpPr>
            <a:stCxn id="5" idx="3"/>
            <a:endCxn id="138" idx="1"/>
          </p:cNvCxnSpPr>
          <p:nvPr/>
        </p:nvCxnSpPr>
        <p:spPr>
          <a:xfrm>
            <a:off x="6126067" y="1598765"/>
            <a:ext cx="608952" cy="1373106"/>
          </a:xfrm>
          <a:prstGeom prst="bentConnector3">
            <a:avLst/>
          </a:prstGeom>
          <a:ln w="57150">
            <a:solidFill>
              <a:schemeClr val="tx2"/>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2" name="Curved Connector 128"/>
          <p:cNvCxnSpPr>
            <a:stCxn id="15" idx="3"/>
            <a:endCxn id="138" idx="1"/>
          </p:cNvCxnSpPr>
          <p:nvPr/>
        </p:nvCxnSpPr>
        <p:spPr>
          <a:xfrm flipV="1">
            <a:off x="6126067" y="2971871"/>
            <a:ext cx="608952" cy="1370094"/>
          </a:xfrm>
          <a:prstGeom prst="bentConnector3">
            <a:avLst>
              <a:gd name="adj1" fmla="val 50000"/>
            </a:avLst>
          </a:prstGeom>
          <a:ln w="57150">
            <a:solidFill>
              <a:schemeClr val="accent3"/>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3" name="Curved Connector 128"/>
          <p:cNvCxnSpPr>
            <a:stCxn id="10" idx="3"/>
            <a:endCxn id="138" idx="1"/>
          </p:cNvCxnSpPr>
          <p:nvPr/>
        </p:nvCxnSpPr>
        <p:spPr>
          <a:xfrm>
            <a:off x="6126067" y="2970365"/>
            <a:ext cx="608952" cy="1506"/>
          </a:xfrm>
          <a:prstGeom prst="bentConnector3">
            <a:avLst>
              <a:gd name="adj1" fmla="val 50000"/>
            </a:avLst>
          </a:prstGeom>
          <a:ln w="57150">
            <a:solidFill>
              <a:schemeClr val="accent2"/>
            </a:solidFill>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41" name="Picture 140"/>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858000" y="2239680"/>
            <a:ext cx="1845945" cy="1436370"/>
          </a:xfrm>
          <a:prstGeom prst="rect">
            <a:avLst/>
          </a:prstGeom>
        </p:spPr>
      </p:pic>
    </p:spTree>
    <p:extLst>
      <p:ext uri="{BB962C8B-B14F-4D97-AF65-F5344CB8AC3E}">
        <p14:creationId xmlns:p14="http://schemas.microsoft.com/office/powerpoint/2010/main" val="294990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990600"/>
            <a:ext cx="8229600" cy="5638800"/>
          </a:xfrm>
        </p:spPr>
        <p:txBody>
          <a:bodyPr/>
          <a:lstStyle/>
          <a:p>
            <a:r>
              <a:rPr lang="en-US" sz="2400" dirty="0" smtClean="0"/>
              <a:t>ALAMO provides algebraic models that are</a:t>
            </a:r>
          </a:p>
          <a:p>
            <a:pPr lvl="1">
              <a:buFont typeface="Wingdings" pitchFamily="2" charset="2"/>
              <a:buChar char=""/>
            </a:pPr>
            <a:r>
              <a:rPr lang="en-US" sz="2000" dirty="0" smtClean="0"/>
              <a:t>Accurate and simple</a:t>
            </a:r>
          </a:p>
          <a:p>
            <a:pPr lvl="1">
              <a:buFont typeface="Wingdings" pitchFamily="2" charset="2"/>
              <a:buChar char=""/>
            </a:pPr>
            <a:r>
              <a:rPr lang="en-US" sz="2000" dirty="0" smtClean="0"/>
              <a:t>Generated from a minimal number of function evaluations</a:t>
            </a:r>
            <a:endParaRPr lang="en-US" sz="1100" dirty="0" smtClean="0"/>
          </a:p>
          <a:p>
            <a:r>
              <a:rPr lang="en-US" sz="2400" dirty="0" smtClean="0"/>
              <a:t>ALAMO’s </a:t>
            </a:r>
            <a:r>
              <a:rPr lang="en-US" sz="2400" dirty="0" smtClean="0">
                <a:solidFill>
                  <a:srgbClr val="FF0000"/>
                </a:solidFill>
              </a:rPr>
              <a:t>constrained regression </a:t>
            </a:r>
            <a:r>
              <a:rPr lang="en-US" sz="2400" dirty="0" smtClean="0"/>
              <a:t>facility allows modeling of</a:t>
            </a:r>
          </a:p>
          <a:p>
            <a:pPr lvl="1">
              <a:buFont typeface="Wingdings" pitchFamily="2" charset="2"/>
              <a:buChar char=""/>
            </a:pPr>
            <a:r>
              <a:rPr lang="en-US" sz="2000" dirty="0" smtClean="0"/>
              <a:t>Bounds on response variables</a:t>
            </a:r>
            <a:endParaRPr lang="en-US" sz="2000" dirty="0"/>
          </a:p>
          <a:p>
            <a:pPr lvl="1">
              <a:buFont typeface="Wingdings" pitchFamily="2" charset="2"/>
              <a:buChar char=""/>
            </a:pPr>
            <a:r>
              <a:rPr lang="en-US" sz="2000" dirty="0" smtClean="0"/>
              <a:t>Convexity/monotonicity of response variables</a:t>
            </a:r>
          </a:p>
          <a:p>
            <a:r>
              <a:rPr lang="en-US" dirty="0" smtClean="0">
                <a:solidFill>
                  <a:srgbClr val="0000FF"/>
                </a:solidFill>
              </a:rPr>
              <a:t>On-going efforts</a:t>
            </a:r>
            <a:endParaRPr lang="en-US" dirty="0">
              <a:solidFill>
                <a:srgbClr val="0000FF"/>
              </a:solidFill>
            </a:endParaRPr>
          </a:p>
          <a:p>
            <a:pPr marL="742950" lvl="2" indent="-342900">
              <a:buClr>
                <a:srgbClr val="0038FD"/>
              </a:buClr>
            </a:pPr>
            <a:r>
              <a:rPr lang="en-US" sz="1800" i="0" dirty="0" smtClean="0">
                <a:sym typeface="Wingdings" panose="05000000000000000000" pitchFamily="2" charset="2"/>
              </a:rPr>
              <a:t>Uncertainty quantification</a:t>
            </a:r>
          </a:p>
          <a:p>
            <a:pPr marL="742950" lvl="2" indent="-342900">
              <a:buClr>
                <a:srgbClr val="0038FD"/>
              </a:buClr>
            </a:pPr>
            <a:r>
              <a:rPr lang="en-US" sz="1800" i="0" dirty="0" smtClean="0">
                <a:sym typeface="Wingdings" panose="05000000000000000000" pitchFamily="2" charset="2"/>
              </a:rPr>
              <a:t>Symbolic regression</a:t>
            </a:r>
          </a:p>
          <a:p>
            <a:r>
              <a:rPr lang="en-US" sz="2400" dirty="0" smtClean="0"/>
              <a:t>ALAMO site: </a:t>
            </a:r>
            <a:r>
              <a:rPr lang="en-US" sz="2400" dirty="0" smtClean="0">
                <a:solidFill>
                  <a:schemeClr val="tx2"/>
                </a:solidFill>
              </a:rPr>
              <a:t>archimedes.cheme.cmu.edu/?q=</a:t>
            </a:r>
            <a:r>
              <a:rPr lang="en-US" sz="2400" dirty="0" err="1" smtClean="0">
                <a:solidFill>
                  <a:schemeClr val="tx2"/>
                </a:solidFill>
              </a:rPr>
              <a:t>alamo</a:t>
            </a:r>
            <a:endParaRPr lang="en-US" sz="2400" dirty="0" smtClean="0">
              <a:solidFill>
                <a:schemeClr val="tx2"/>
              </a:solidFill>
            </a:endParaRPr>
          </a:p>
        </p:txBody>
      </p:sp>
      <p:sp>
        <p:nvSpPr>
          <p:cNvPr id="3" name="Title 2"/>
          <p:cNvSpPr>
            <a:spLocks noGrp="1"/>
          </p:cNvSpPr>
          <p:nvPr>
            <p:ph type="title"/>
          </p:nvPr>
        </p:nvSpPr>
        <p:spPr/>
        <p:txBody>
          <a:bodyPr/>
          <a:lstStyle/>
          <a:p>
            <a:pPr>
              <a:defRPr/>
            </a:pPr>
            <a:r>
              <a:rPr lang="en-US" dirty="0" smtClean="0"/>
              <a:t>conclusions</a:t>
            </a:r>
            <a:endParaRPr lang="en-US" dirty="0"/>
          </a:p>
        </p:txBody>
      </p:sp>
    </p:spTree>
    <p:extLst>
      <p:ext uri="{BB962C8B-B14F-4D97-AF65-F5344CB8AC3E}">
        <p14:creationId xmlns:p14="http://schemas.microsoft.com/office/powerpoint/2010/main" val="19191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0" name="Content Placeholder 1"/>
              <p:cNvSpPr>
                <a:spLocks noGrp="1"/>
              </p:cNvSpPr>
              <p:nvPr>
                <p:ph idx="4294967295"/>
              </p:nvPr>
            </p:nvSpPr>
            <p:spPr>
              <a:xfrm>
                <a:off x="228600" y="990600"/>
                <a:ext cx="8686800" cy="5486400"/>
              </a:xfrm>
            </p:spPr>
            <p:txBody>
              <a:bodyPr>
                <a:normAutofit/>
              </a:bodyPr>
              <a:lstStyle/>
              <a:p>
                <a:pPr marL="0" indent="0" algn="ctr">
                  <a:buNone/>
                </a:pPr>
                <a:r>
                  <a:rPr lang="en-US" sz="3000" dirty="0" smtClean="0"/>
                  <a:t>Build a model of output variables </a:t>
                </a:r>
                <a14:m>
                  <m:oMath xmlns:m="http://schemas.openxmlformats.org/officeDocument/2006/math">
                    <m:r>
                      <a:rPr lang="en-US" sz="3000" b="1" i="1" smtClean="0">
                        <a:latin typeface="Cambria Math" panose="02040503050406030204" pitchFamily="18" charset="0"/>
                      </a:rPr>
                      <m:t>𝒛</m:t>
                    </m:r>
                  </m:oMath>
                </a14:m>
                <a:r>
                  <a:rPr lang="en-US" sz="3000" dirty="0" smtClean="0"/>
                  <a:t> </a:t>
                </a:r>
                <a:r>
                  <a:rPr lang="en-US" sz="3000" dirty="0"/>
                  <a:t>as a function of input variables </a:t>
                </a:r>
                <a:r>
                  <a:rPr lang="en-US" sz="3000" i="1" dirty="0">
                    <a:latin typeface="Times" pitchFamily="18" charset="0"/>
                    <a:cs typeface="Times" pitchFamily="18" charset="0"/>
                  </a:rPr>
                  <a:t>x</a:t>
                </a:r>
                <a:r>
                  <a:rPr lang="en-US" sz="3000" dirty="0"/>
                  <a:t> over a specified interval</a:t>
                </a:r>
              </a:p>
              <a:p>
                <a:endParaRPr lang="en-US" sz="1800" dirty="0"/>
              </a:p>
              <a:p>
                <a:endParaRPr lang="en-US" sz="1800" dirty="0"/>
              </a:p>
              <a:p>
                <a:endParaRPr lang="en-US" sz="1800" dirty="0"/>
              </a:p>
              <a:p>
                <a:endParaRPr lang="en-US" dirty="0"/>
              </a:p>
              <a:p>
                <a:endParaRPr lang="en-US" sz="1500" dirty="0"/>
              </a:p>
              <a:p>
                <a:endParaRPr lang="en-US" dirty="0"/>
              </a:p>
              <a:p>
                <a:endParaRPr lang="en-US" sz="1800" dirty="0"/>
              </a:p>
              <a:p>
                <a:pPr marL="0" indent="0">
                  <a:buNone/>
                </a:pPr>
                <a:endParaRPr lang="en-US" sz="1800" dirty="0"/>
              </a:p>
            </p:txBody>
          </p:sp>
        </mc:Choice>
        <mc:Fallback xmlns="">
          <p:sp>
            <p:nvSpPr>
              <p:cNvPr id="17410" name="Content Placeholder 1"/>
              <p:cNvSpPr>
                <a:spLocks noGrp="1" noRot="1" noChangeAspect="1" noMove="1" noResize="1" noEditPoints="1" noAdjustHandles="1" noChangeArrowheads="1" noChangeShapeType="1" noTextEdit="1"/>
              </p:cNvSpPr>
              <p:nvPr>
                <p:ph idx="4294967295"/>
              </p:nvPr>
            </p:nvSpPr>
            <p:spPr>
              <a:xfrm>
                <a:off x="228600" y="990600"/>
                <a:ext cx="8686800" cy="5486400"/>
              </a:xfrm>
              <a:blipFill rotWithShape="0">
                <a:blip r:embed="rId3"/>
                <a:stretch>
                  <a:fillRect t="-1333" r="-70"/>
                </a:stretch>
              </a:blipFill>
            </p:spPr>
            <p:txBody>
              <a:bodyPr/>
              <a:lstStyle/>
              <a:p>
                <a:r>
                  <a:rPr lang="en-US">
                    <a:noFill/>
                  </a:rPr>
                  <a:t> </a:t>
                </a:r>
              </a:p>
            </p:txBody>
          </p:sp>
        </mc:Fallback>
      </mc:AlternateContent>
      <p:sp>
        <p:nvSpPr>
          <p:cNvPr id="3" name="Title 2"/>
          <p:cNvSpPr>
            <a:spLocks noGrp="1"/>
          </p:cNvSpPr>
          <p:nvPr>
            <p:ph type="title"/>
          </p:nvPr>
        </p:nvSpPr>
        <p:spPr>
          <a:xfrm>
            <a:off x="672782" y="-124499"/>
            <a:ext cx="7886700" cy="994172"/>
          </a:xfrm>
        </p:spPr>
        <p:txBody>
          <a:bodyPr/>
          <a:lstStyle/>
          <a:p>
            <a:pPr>
              <a:defRPr/>
            </a:pPr>
            <a:r>
              <a:rPr lang="en-US" dirty="0" smtClean="0"/>
              <a:t>LEARNING Problem</a:t>
            </a:r>
            <a:endParaRPr lang="en-US" dirty="0"/>
          </a:p>
        </p:txBody>
      </p:sp>
      <p:sp>
        <p:nvSpPr>
          <p:cNvPr id="24" name="TextBox 23"/>
          <p:cNvSpPr txBox="1"/>
          <p:nvPr/>
        </p:nvSpPr>
        <p:spPr>
          <a:xfrm>
            <a:off x="838200" y="4929515"/>
            <a:ext cx="3219450" cy="1107996"/>
          </a:xfrm>
          <a:prstGeom prst="rect">
            <a:avLst/>
          </a:prstGeom>
          <a:noFill/>
        </p:spPr>
        <p:txBody>
          <a:bodyPr wrap="square">
            <a:spAutoFit/>
          </a:bodyPr>
          <a:lstStyle/>
          <a:p>
            <a:pPr algn="ctr">
              <a:defRPr/>
            </a:pPr>
            <a:r>
              <a:rPr lang="en-US" sz="2000" b="1" dirty="0">
                <a:solidFill>
                  <a:prstClr val="black"/>
                </a:solidFill>
              </a:rPr>
              <a:t>Independent variables:</a:t>
            </a:r>
          </a:p>
          <a:p>
            <a:pPr indent="-178594" algn="ctr">
              <a:defRPr/>
            </a:pPr>
            <a:r>
              <a:rPr lang="en-US" sz="1700" b="1" dirty="0">
                <a:solidFill>
                  <a:prstClr val="black"/>
                </a:solidFill>
              </a:rPr>
              <a:t>Operating conditions, inlet flow properties, unit geometry</a:t>
            </a:r>
          </a:p>
          <a:p>
            <a:pPr marL="89297" indent="-89297">
              <a:buFont typeface="Arial" pitchFamily="34" charset="0"/>
              <a:buChar char="•"/>
              <a:defRPr/>
            </a:pPr>
            <a:endParaRPr lang="en-US" sz="1200" b="1" dirty="0">
              <a:solidFill>
                <a:prstClr val="black"/>
              </a:solidFill>
            </a:endParaRPr>
          </a:p>
        </p:txBody>
      </p:sp>
      <p:sp>
        <p:nvSpPr>
          <p:cNvPr id="25" name="TextBox 24"/>
          <p:cNvSpPr txBox="1"/>
          <p:nvPr/>
        </p:nvSpPr>
        <p:spPr>
          <a:xfrm>
            <a:off x="4731672" y="4928474"/>
            <a:ext cx="3844100" cy="1107996"/>
          </a:xfrm>
          <a:prstGeom prst="rect">
            <a:avLst/>
          </a:prstGeom>
          <a:noFill/>
        </p:spPr>
        <p:txBody>
          <a:bodyPr wrap="square">
            <a:spAutoFit/>
          </a:bodyPr>
          <a:lstStyle/>
          <a:p>
            <a:pPr algn="ctr">
              <a:defRPr/>
            </a:pPr>
            <a:r>
              <a:rPr lang="en-US" sz="2000" b="1" dirty="0">
                <a:solidFill>
                  <a:prstClr val="black"/>
                </a:solidFill>
              </a:rPr>
              <a:t>Dependent variables:</a:t>
            </a:r>
          </a:p>
          <a:p>
            <a:pPr algn="ctr">
              <a:defRPr/>
            </a:pPr>
            <a:r>
              <a:rPr lang="en-US" sz="1700" b="1" dirty="0">
                <a:solidFill>
                  <a:prstClr val="black"/>
                </a:solidFill>
              </a:rPr>
              <a:t>Efficiency,  outlet flow conditions, conversions, heat flow, etc.</a:t>
            </a:r>
          </a:p>
          <a:p>
            <a:pPr marL="89297" indent="-89297" algn="ctr">
              <a:buFont typeface="Arial" pitchFamily="34" charset="0"/>
              <a:buChar char="•"/>
              <a:defRPr/>
            </a:pPr>
            <a:endParaRPr lang="en-US" sz="1200" b="1" dirty="0">
              <a:solidFill>
                <a:prstClr val="black"/>
              </a:solidFill>
            </a:endParaRPr>
          </a:p>
        </p:txBody>
      </p:sp>
      <p:grpSp>
        <p:nvGrpSpPr>
          <p:cNvPr id="2" name="Group 1"/>
          <p:cNvGrpSpPr/>
          <p:nvPr/>
        </p:nvGrpSpPr>
        <p:grpSpPr>
          <a:xfrm>
            <a:off x="2468369" y="2191385"/>
            <a:ext cx="4538562" cy="2514600"/>
            <a:chOff x="2325339" y="2404550"/>
            <a:chExt cx="4496146" cy="2120085"/>
          </a:xfrm>
        </p:grpSpPr>
        <p:sp>
          <p:nvSpPr>
            <p:cNvPr id="16" name="Right Arrow 15"/>
            <p:cNvSpPr/>
            <p:nvPr/>
          </p:nvSpPr>
          <p:spPr bwMode="auto">
            <a:xfrm>
              <a:off x="2325339" y="3296498"/>
              <a:ext cx="566737" cy="303213"/>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350" dirty="0">
                <a:solidFill>
                  <a:prstClr val="black"/>
                </a:solidFill>
              </a:endParaRPr>
            </a:p>
          </p:txBody>
        </p:sp>
        <p:sp>
          <p:nvSpPr>
            <p:cNvPr id="21" name="Right Arrow 20"/>
            <p:cNvSpPr/>
            <p:nvPr/>
          </p:nvSpPr>
          <p:spPr bwMode="auto">
            <a:xfrm>
              <a:off x="6257922" y="3296498"/>
              <a:ext cx="563563" cy="303213"/>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1350" dirty="0">
                <a:solidFill>
                  <a:prstClr val="black"/>
                </a:solidFill>
              </a:endParaRPr>
            </a:p>
          </p:txBody>
        </p:sp>
        <p:grpSp>
          <p:nvGrpSpPr>
            <p:cNvPr id="5" name="Group 4"/>
            <p:cNvGrpSpPr/>
            <p:nvPr/>
          </p:nvGrpSpPr>
          <p:grpSpPr>
            <a:xfrm>
              <a:off x="3072247" y="2404550"/>
              <a:ext cx="2995178" cy="2120085"/>
              <a:chOff x="2951255" y="2219526"/>
              <a:chExt cx="3256575" cy="2305110"/>
            </a:xfrm>
          </p:grpSpPr>
          <p:sp>
            <p:nvSpPr>
              <p:cNvPr id="118" name="Rectangle 117"/>
              <p:cNvSpPr/>
              <p:nvPr/>
            </p:nvSpPr>
            <p:spPr>
              <a:xfrm>
                <a:off x="2951255" y="2227653"/>
                <a:ext cx="3256575" cy="229698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9" name="TextBox 118"/>
              <p:cNvSpPr txBox="1"/>
              <p:nvPr/>
            </p:nvSpPr>
            <p:spPr bwMode="auto">
              <a:xfrm>
                <a:off x="3010637" y="2219526"/>
                <a:ext cx="3123503" cy="296242"/>
              </a:xfrm>
              <a:prstGeom prst="rect">
                <a:avLst/>
              </a:prstGeom>
              <a:noFill/>
            </p:spPr>
            <p:txBody>
              <a:bodyPr wrap="square">
                <a:spAutoFit/>
              </a:bodyPr>
              <a:lstStyle/>
              <a:p>
                <a:pPr algn="ctr">
                  <a:defRPr/>
                </a:pPr>
                <a:r>
                  <a:rPr lang="en-US" sz="1500" b="1" dirty="0">
                    <a:solidFill>
                      <a:srgbClr val="3399FF"/>
                    </a:solidFill>
                  </a:rPr>
                  <a:t>Process </a:t>
                </a:r>
                <a:r>
                  <a:rPr lang="en-US" sz="1500" b="1" dirty="0" smtClean="0">
                    <a:solidFill>
                      <a:srgbClr val="3399FF"/>
                    </a:solidFill>
                  </a:rPr>
                  <a:t>simulation or Experiment</a:t>
                </a:r>
                <a:endParaRPr lang="en-US" sz="1500" b="1" dirty="0">
                  <a:solidFill>
                    <a:srgbClr val="3399FF"/>
                  </a:solidFill>
                </a:endParaRPr>
              </a:p>
            </p:txBody>
          </p:sp>
          <p:grpSp>
            <p:nvGrpSpPr>
              <p:cNvPr id="120" name="Group 119"/>
              <p:cNvGrpSpPr/>
              <p:nvPr/>
            </p:nvGrpSpPr>
            <p:grpSpPr>
              <a:xfrm>
                <a:off x="3086198" y="2593800"/>
                <a:ext cx="3003369" cy="1739214"/>
                <a:chOff x="1703635" y="1399386"/>
                <a:chExt cx="5610227" cy="3248814"/>
              </a:xfrm>
            </p:grpSpPr>
            <p:grpSp>
              <p:nvGrpSpPr>
                <p:cNvPr id="121" name="Group 120"/>
                <p:cNvGrpSpPr/>
                <p:nvPr/>
              </p:nvGrpSpPr>
              <p:grpSpPr>
                <a:xfrm>
                  <a:off x="2847698" y="4204745"/>
                  <a:ext cx="362828" cy="443455"/>
                  <a:chOff x="2892384" y="5245438"/>
                  <a:chExt cx="362828" cy="443455"/>
                </a:xfrm>
              </p:grpSpPr>
              <p:grpSp>
                <p:nvGrpSpPr>
                  <p:cNvPr id="212" name="Group 211"/>
                  <p:cNvGrpSpPr/>
                  <p:nvPr/>
                </p:nvGrpSpPr>
                <p:grpSpPr>
                  <a:xfrm>
                    <a:off x="2892384" y="5245438"/>
                    <a:ext cx="362828" cy="443455"/>
                    <a:chOff x="3085084" y="1668780"/>
                    <a:chExt cx="685800" cy="838200"/>
                  </a:xfrm>
                </p:grpSpPr>
                <p:grpSp>
                  <p:nvGrpSpPr>
                    <p:cNvPr id="214" name="Group 213"/>
                    <p:cNvGrpSpPr/>
                    <p:nvPr/>
                  </p:nvGrpSpPr>
                  <p:grpSpPr>
                    <a:xfrm>
                      <a:off x="3085084" y="1706880"/>
                      <a:ext cx="685800" cy="800100"/>
                      <a:chOff x="5562600" y="2209800"/>
                      <a:chExt cx="685800" cy="800100"/>
                    </a:xfrm>
                  </p:grpSpPr>
                  <p:sp>
                    <p:nvSpPr>
                      <p:cNvPr id="216" name="Isosceles Triangle 215"/>
                      <p:cNvSpPr/>
                      <p:nvPr/>
                    </p:nvSpPr>
                    <p:spPr>
                      <a:xfrm>
                        <a:off x="5562600" y="2514600"/>
                        <a:ext cx="685800" cy="495300"/>
                      </a:xfrm>
                      <a:prstGeom prst="triangl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sp>
                    <p:nvSpPr>
                      <p:cNvPr id="217" name="Oval 216"/>
                      <p:cNvSpPr/>
                      <p:nvPr/>
                    </p:nvSpPr>
                    <p:spPr>
                      <a:xfrm>
                        <a:off x="5562600" y="2209800"/>
                        <a:ext cx="685800" cy="6858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grpSp>
                <p:sp>
                  <p:nvSpPr>
                    <p:cNvPr id="215" name="Isosceles Triangle 214"/>
                    <p:cNvSpPr/>
                    <p:nvPr/>
                  </p:nvSpPr>
                  <p:spPr>
                    <a:xfrm rot="5400000">
                      <a:off x="3345180" y="1634490"/>
                      <a:ext cx="76200" cy="14478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213" name="Isosceles Triangle 212"/>
                  <p:cNvSpPr/>
                  <p:nvPr/>
                </p:nvSpPr>
                <p:spPr>
                  <a:xfrm rot="16200000" flipH="1">
                    <a:off x="3080025" y="5408892"/>
                    <a:ext cx="40314" cy="76597"/>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cxnSp>
              <p:nvCxnSpPr>
                <p:cNvPr id="122" name="Straight Arrow Connector 33"/>
                <p:cNvCxnSpPr>
                  <a:stCxn id="202" idx="0"/>
                  <a:endCxn id="213" idx="0"/>
                </p:cNvCxnSpPr>
                <p:nvPr/>
              </p:nvCxnSpPr>
              <p:spPr>
                <a:xfrm rot="16200000" flipH="1">
                  <a:off x="2693746" y="4083045"/>
                  <a:ext cx="209217" cy="43768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33"/>
                <p:cNvCxnSpPr>
                  <a:endCxn id="201" idx="0"/>
                </p:cNvCxnSpPr>
                <p:nvPr/>
              </p:nvCxnSpPr>
              <p:spPr>
                <a:xfrm flipV="1">
                  <a:off x="1703635" y="4206804"/>
                  <a:ext cx="452545" cy="22613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33"/>
                <p:cNvCxnSpPr>
                  <a:stCxn id="215" idx="0"/>
                  <a:endCxn id="162" idx="2"/>
                </p:cNvCxnSpPr>
                <p:nvPr/>
              </p:nvCxnSpPr>
              <p:spPr>
                <a:xfrm flipV="1">
                  <a:off x="3043760" y="3125506"/>
                  <a:ext cx="1129430" cy="1099397"/>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396985" y="1636683"/>
                  <a:ext cx="175962" cy="387116"/>
                  <a:chOff x="2900743" y="1600201"/>
                  <a:chExt cx="175962" cy="387116"/>
                </a:xfrm>
              </p:grpSpPr>
              <p:sp>
                <p:nvSpPr>
                  <p:cNvPr id="209" name="Isosceles Triangle 208"/>
                  <p:cNvSpPr/>
                  <p:nvPr/>
                </p:nvSpPr>
                <p:spPr>
                  <a:xfrm rot="16200000">
                    <a:off x="2795166" y="1705778"/>
                    <a:ext cx="387116" cy="175962"/>
                  </a:xfrm>
                  <a:prstGeom prst="triangle">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sp>
                <p:nvSpPr>
                  <p:cNvPr id="210" name="Isosceles Triangle 209"/>
                  <p:cNvSpPr/>
                  <p:nvPr/>
                </p:nvSpPr>
                <p:spPr>
                  <a:xfrm rot="5400000">
                    <a:off x="3008125" y="1642763"/>
                    <a:ext cx="45720" cy="9144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11" name="Isosceles Triangle 210"/>
                  <p:cNvSpPr/>
                  <p:nvPr/>
                </p:nvSpPr>
                <p:spPr>
                  <a:xfrm rot="5400000">
                    <a:off x="3007052" y="1836420"/>
                    <a:ext cx="45720" cy="9144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cxnSp>
              <p:nvCxnSpPr>
                <p:cNvPr id="126" name="Straight Arrow Connector 33"/>
                <p:cNvCxnSpPr>
                  <a:stCxn id="162" idx="0"/>
                  <a:endCxn id="190" idx="1"/>
                </p:cNvCxnSpPr>
                <p:nvPr/>
              </p:nvCxnSpPr>
              <p:spPr>
                <a:xfrm>
                  <a:off x="4856513" y="3125506"/>
                  <a:ext cx="401287" cy="84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2057400" y="1983350"/>
                  <a:ext cx="609600" cy="2286000"/>
                  <a:chOff x="2057400" y="1985500"/>
                  <a:chExt cx="609600" cy="3103920"/>
                </a:xfrm>
              </p:grpSpPr>
              <p:grpSp>
                <p:nvGrpSpPr>
                  <p:cNvPr id="193" name="Group 192"/>
                  <p:cNvGrpSpPr/>
                  <p:nvPr/>
                </p:nvGrpSpPr>
                <p:grpSpPr>
                  <a:xfrm>
                    <a:off x="2057400" y="1985500"/>
                    <a:ext cx="609600" cy="3103920"/>
                    <a:chOff x="2057400" y="1969520"/>
                    <a:chExt cx="609600" cy="3103920"/>
                  </a:xfrm>
                </p:grpSpPr>
                <p:grpSp>
                  <p:nvGrpSpPr>
                    <p:cNvPr id="198" name="Group 197"/>
                    <p:cNvGrpSpPr/>
                    <p:nvPr/>
                  </p:nvGrpSpPr>
                  <p:grpSpPr>
                    <a:xfrm>
                      <a:off x="2057400" y="1969520"/>
                      <a:ext cx="609600" cy="3103920"/>
                      <a:chOff x="4272556" y="1611116"/>
                      <a:chExt cx="558524" cy="2275084"/>
                    </a:xfrm>
                  </p:grpSpPr>
                  <p:grpSp>
                    <p:nvGrpSpPr>
                      <p:cNvPr id="203" name="Group 202"/>
                      <p:cNvGrpSpPr/>
                      <p:nvPr/>
                    </p:nvGrpSpPr>
                    <p:grpSpPr>
                      <a:xfrm>
                        <a:off x="4272556" y="1611116"/>
                        <a:ext cx="558524" cy="2275084"/>
                        <a:chOff x="5692140" y="1528064"/>
                        <a:chExt cx="773684" cy="3151515"/>
                      </a:xfrm>
                    </p:grpSpPr>
                    <p:sp>
                      <p:nvSpPr>
                        <p:cNvPr id="206" name="Rounded Rectangle 205"/>
                        <p:cNvSpPr/>
                        <p:nvPr/>
                      </p:nvSpPr>
                      <p:spPr>
                        <a:xfrm>
                          <a:off x="5692140" y="1528064"/>
                          <a:ext cx="773684" cy="3151515"/>
                        </a:xfrm>
                        <a:prstGeom prst="roundRect">
                          <a:avLst>
                            <a:gd name="adj" fmla="val 42593"/>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cxnSp>
                      <p:nvCxnSpPr>
                        <p:cNvPr id="207" name="Straight Connector 206"/>
                        <p:cNvCxnSpPr/>
                        <p:nvPr/>
                      </p:nvCxnSpPr>
                      <p:spPr>
                        <a:xfrm>
                          <a:off x="5692140" y="1828800"/>
                          <a:ext cx="773684" cy="0"/>
                        </a:xfrm>
                        <a:prstGeom prst="line">
                          <a:avLst/>
                        </a:prstGeom>
                      </p:spPr>
                      <p:style>
                        <a:lnRef idx="1">
                          <a:schemeClr val="dk1"/>
                        </a:lnRef>
                        <a:fillRef idx="0">
                          <a:schemeClr val="dk1"/>
                        </a:fillRef>
                        <a:effectRef idx="0">
                          <a:schemeClr val="dk1"/>
                        </a:effectRef>
                        <a:fontRef idx="minor">
                          <a:schemeClr val="tx1"/>
                        </a:fontRef>
                      </p:style>
                    </p:cxnSp>
                    <p:cxnSp>
                      <p:nvCxnSpPr>
                        <p:cNvPr id="208" name="Straight Connector 207"/>
                        <p:cNvCxnSpPr/>
                        <p:nvPr/>
                      </p:nvCxnSpPr>
                      <p:spPr>
                        <a:xfrm>
                          <a:off x="5692140" y="4362915"/>
                          <a:ext cx="773684" cy="0"/>
                        </a:xfrm>
                        <a:prstGeom prst="line">
                          <a:avLst/>
                        </a:prstGeom>
                      </p:spPr>
                      <p:style>
                        <a:lnRef idx="1">
                          <a:schemeClr val="dk1"/>
                        </a:lnRef>
                        <a:fillRef idx="0">
                          <a:schemeClr val="dk1"/>
                        </a:fillRef>
                        <a:effectRef idx="0">
                          <a:schemeClr val="dk1"/>
                        </a:effectRef>
                        <a:fontRef idx="minor">
                          <a:schemeClr val="tx1"/>
                        </a:fontRef>
                      </p:style>
                    </p:cxnSp>
                  </p:grpSp>
                  <p:cxnSp>
                    <p:nvCxnSpPr>
                      <p:cNvPr id="204" name="Straight Connector 203"/>
                      <p:cNvCxnSpPr/>
                      <p:nvPr/>
                    </p:nvCxnSpPr>
                    <p:spPr>
                      <a:xfrm>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cxnSp>
                    <p:nvCxnSpPr>
                      <p:cNvPr id="205" name="Straight Connector 204"/>
                      <p:cNvCxnSpPr/>
                      <p:nvPr/>
                    </p:nvCxnSpPr>
                    <p:spPr>
                      <a:xfrm flipH="1">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grpSp>
                <p:sp>
                  <p:nvSpPr>
                    <p:cNvPr id="199" name="Isosceles Triangle 198"/>
                    <p:cNvSpPr/>
                    <p:nvPr/>
                  </p:nvSpPr>
                  <p:spPr>
                    <a:xfrm>
                      <a:off x="2079978" y="2073120"/>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0" name="Isosceles Triangle 199"/>
                    <p:cNvSpPr/>
                    <p:nvPr/>
                  </p:nvSpPr>
                  <p:spPr>
                    <a:xfrm>
                      <a:off x="2503311" y="2073120"/>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1" name="Isosceles Triangle 200"/>
                    <p:cNvSpPr/>
                    <p:nvPr/>
                  </p:nvSpPr>
                  <p:spPr>
                    <a:xfrm flipV="1">
                      <a:off x="2079978" y="4722759"/>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2" name="Isosceles Triangle 201"/>
                    <p:cNvSpPr/>
                    <p:nvPr/>
                  </p:nvSpPr>
                  <p:spPr>
                    <a:xfrm flipV="1">
                      <a:off x="2503311" y="4709826"/>
                      <a:ext cx="152400" cy="265759"/>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94" name="Isosceles Triangle 193"/>
                  <p:cNvSpPr/>
                  <p:nvPr/>
                </p:nvSpPr>
                <p:spPr>
                  <a:xfrm rot="16200000">
                    <a:off x="2114079" y="215312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95" name="Isosceles Triangle 194"/>
                  <p:cNvSpPr/>
                  <p:nvPr/>
                </p:nvSpPr>
                <p:spPr>
                  <a:xfrm rot="16200000">
                    <a:off x="2114079" y="4645143"/>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96" name="Isosceles Triangle 195"/>
                  <p:cNvSpPr/>
                  <p:nvPr/>
                </p:nvSpPr>
                <p:spPr>
                  <a:xfrm rot="5400000" flipH="1">
                    <a:off x="2457921" y="2153121"/>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97" name="Isosceles Triangle 196"/>
                  <p:cNvSpPr/>
                  <p:nvPr/>
                </p:nvSpPr>
                <p:spPr>
                  <a:xfrm rot="5400000" flipH="1">
                    <a:off x="2457921" y="464514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grpSp>
              <p:nvGrpSpPr>
                <p:cNvPr id="128" name="Group 127"/>
                <p:cNvGrpSpPr/>
                <p:nvPr/>
              </p:nvGrpSpPr>
              <p:grpSpPr>
                <a:xfrm>
                  <a:off x="5257800" y="1983350"/>
                  <a:ext cx="609600" cy="2286000"/>
                  <a:chOff x="2057400" y="1985500"/>
                  <a:chExt cx="609600" cy="3103920"/>
                </a:xfrm>
              </p:grpSpPr>
              <p:grpSp>
                <p:nvGrpSpPr>
                  <p:cNvPr id="177" name="Group 176"/>
                  <p:cNvGrpSpPr/>
                  <p:nvPr/>
                </p:nvGrpSpPr>
                <p:grpSpPr>
                  <a:xfrm>
                    <a:off x="2057400" y="1985500"/>
                    <a:ext cx="609600" cy="3103920"/>
                    <a:chOff x="2057400" y="1969520"/>
                    <a:chExt cx="609600" cy="3103920"/>
                  </a:xfrm>
                </p:grpSpPr>
                <p:grpSp>
                  <p:nvGrpSpPr>
                    <p:cNvPr id="182" name="Group 181"/>
                    <p:cNvGrpSpPr/>
                    <p:nvPr/>
                  </p:nvGrpSpPr>
                  <p:grpSpPr>
                    <a:xfrm>
                      <a:off x="2057400" y="1969520"/>
                      <a:ext cx="609600" cy="3103920"/>
                      <a:chOff x="4272556" y="1611116"/>
                      <a:chExt cx="558524" cy="2275084"/>
                    </a:xfrm>
                  </p:grpSpPr>
                  <p:grpSp>
                    <p:nvGrpSpPr>
                      <p:cNvPr id="187" name="Group 186"/>
                      <p:cNvGrpSpPr/>
                      <p:nvPr/>
                    </p:nvGrpSpPr>
                    <p:grpSpPr>
                      <a:xfrm>
                        <a:off x="4272556" y="1611116"/>
                        <a:ext cx="558524" cy="2275084"/>
                        <a:chOff x="5692140" y="1528064"/>
                        <a:chExt cx="773684" cy="3151515"/>
                      </a:xfrm>
                    </p:grpSpPr>
                    <p:sp>
                      <p:nvSpPr>
                        <p:cNvPr id="190" name="Rounded Rectangle 189"/>
                        <p:cNvSpPr/>
                        <p:nvPr/>
                      </p:nvSpPr>
                      <p:spPr>
                        <a:xfrm>
                          <a:off x="5692140" y="1528064"/>
                          <a:ext cx="773684" cy="3151515"/>
                        </a:xfrm>
                        <a:prstGeom prst="roundRect">
                          <a:avLst>
                            <a:gd name="adj" fmla="val 42593"/>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cxnSp>
                      <p:nvCxnSpPr>
                        <p:cNvPr id="191" name="Straight Connector 190"/>
                        <p:cNvCxnSpPr/>
                        <p:nvPr/>
                      </p:nvCxnSpPr>
                      <p:spPr>
                        <a:xfrm>
                          <a:off x="5692140" y="1828800"/>
                          <a:ext cx="773684" cy="0"/>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p:cNvCxnSpPr/>
                        <p:nvPr/>
                      </p:nvCxnSpPr>
                      <p:spPr>
                        <a:xfrm>
                          <a:off x="5692140" y="4362915"/>
                          <a:ext cx="773684" cy="0"/>
                        </a:xfrm>
                        <a:prstGeom prst="line">
                          <a:avLst/>
                        </a:prstGeom>
                      </p:spPr>
                      <p:style>
                        <a:lnRef idx="1">
                          <a:schemeClr val="dk1"/>
                        </a:lnRef>
                        <a:fillRef idx="0">
                          <a:schemeClr val="dk1"/>
                        </a:fillRef>
                        <a:effectRef idx="0">
                          <a:schemeClr val="dk1"/>
                        </a:effectRef>
                        <a:fontRef idx="minor">
                          <a:schemeClr val="tx1"/>
                        </a:fontRef>
                      </p:style>
                    </p:cxnSp>
                  </p:grpSp>
                  <p:cxnSp>
                    <p:nvCxnSpPr>
                      <p:cNvPr id="188" name="Straight Connector 187"/>
                      <p:cNvCxnSpPr/>
                      <p:nvPr/>
                    </p:nvCxnSpPr>
                    <p:spPr>
                      <a:xfrm>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cxnSp>
                    <p:nvCxnSpPr>
                      <p:cNvPr id="189" name="Straight Connector 188"/>
                      <p:cNvCxnSpPr/>
                      <p:nvPr/>
                    </p:nvCxnSpPr>
                    <p:spPr>
                      <a:xfrm flipH="1">
                        <a:off x="4272556" y="1828218"/>
                        <a:ext cx="558524" cy="1829382"/>
                      </a:xfrm>
                      <a:prstGeom prst="line">
                        <a:avLst/>
                      </a:prstGeom>
                    </p:spPr>
                    <p:style>
                      <a:lnRef idx="1">
                        <a:schemeClr val="dk1"/>
                      </a:lnRef>
                      <a:fillRef idx="0">
                        <a:schemeClr val="dk1"/>
                      </a:fillRef>
                      <a:effectRef idx="0">
                        <a:schemeClr val="dk1"/>
                      </a:effectRef>
                      <a:fontRef idx="minor">
                        <a:schemeClr val="tx1"/>
                      </a:fontRef>
                    </p:style>
                  </p:cxnSp>
                </p:grpSp>
                <p:sp>
                  <p:nvSpPr>
                    <p:cNvPr id="183" name="Isosceles Triangle 182"/>
                    <p:cNvSpPr/>
                    <p:nvPr/>
                  </p:nvSpPr>
                  <p:spPr>
                    <a:xfrm>
                      <a:off x="2079978" y="202138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4" name="Isosceles Triangle 183"/>
                    <p:cNvSpPr/>
                    <p:nvPr/>
                  </p:nvSpPr>
                  <p:spPr>
                    <a:xfrm>
                      <a:off x="2503311" y="202138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5" name="Isosceles Triangle 184"/>
                    <p:cNvSpPr/>
                    <p:nvPr/>
                  </p:nvSpPr>
                  <p:spPr>
                    <a:xfrm flipV="1">
                      <a:off x="2079978" y="476155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6" name="Isosceles Triangle 185"/>
                    <p:cNvSpPr/>
                    <p:nvPr/>
                  </p:nvSpPr>
                  <p:spPr>
                    <a:xfrm flipV="1">
                      <a:off x="2503311" y="4761558"/>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78" name="Isosceles Triangle 177"/>
                  <p:cNvSpPr/>
                  <p:nvPr/>
                </p:nvSpPr>
                <p:spPr>
                  <a:xfrm rot="16200000">
                    <a:off x="2114079" y="215312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9" name="Isosceles Triangle 178"/>
                  <p:cNvSpPr/>
                  <p:nvPr/>
                </p:nvSpPr>
                <p:spPr>
                  <a:xfrm rot="16200000">
                    <a:off x="2114079" y="4645143"/>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0" name="Isosceles Triangle 179"/>
                  <p:cNvSpPr/>
                  <p:nvPr/>
                </p:nvSpPr>
                <p:spPr>
                  <a:xfrm rot="5400000" flipH="1">
                    <a:off x="2457921" y="2153121"/>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1" name="Isosceles Triangle 180"/>
                  <p:cNvSpPr/>
                  <p:nvPr/>
                </p:nvSpPr>
                <p:spPr>
                  <a:xfrm rot="5400000" flipH="1">
                    <a:off x="2457921" y="464514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cxnSp>
              <p:nvCxnSpPr>
                <p:cNvPr id="129" name="Straight Arrow Connector 33"/>
                <p:cNvCxnSpPr>
                  <a:stCxn id="154" idx="6"/>
                  <a:endCxn id="200" idx="0"/>
                </p:cNvCxnSpPr>
                <p:nvPr/>
              </p:nvCxnSpPr>
              <p:spPr>
                <a:xfrm rot="10800000" flipV="1">
                  <a:off x="2579512" y="1831942"/>
                  <a:ext cx="278151" cy="22770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33"/>
                <p:cNvCxnSpPr>
                  <a:endCxn id="210" idx="0"/>
                </p:cNvCxnSpPr>
                <p:nvPr/>
              </p:nvCxnSpPr>
              <p:spPr>
                <a:xfrm rot="10800000" flipV="1">
                  <a:off x="3572948" y="1493845"/>
                  <a:ext cx="252349" cy="231120"/>
                </a:xfrm>
                <a:prstGeom prst="bentConnector3">
                  <a:avLst>
                    <a:gd name="adj1" fmla="val 2819"/>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33"/>
                <p:cNvCxnSpPr>
                  <a:stCxn id="199" idx="0"/>
                </p:cNvCxnSpPr>
                <p:nvPr/>
              </p:nvCxnSpPr>
              <p:spPr>
                <a:xfrm rot="16200000" flipV="1">
                  <a:off x="1816055" y="1719525"/>
                  <a:ext cx="227706" cy="452545"/>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33"/>
                <p:cNvCxnSpPr>
                  <a:stCxn id="173" idx="6"/>
                  <a:endCxn id="170" idx="1"/>
                </p:cNvCxnSpPr>
                <p:nvPr/>
              </p:nvCxnSpPr>
              <p:spPr>
                <a:xfrm flipV="1">
                  <a:off x="6372854" y="1830565"/>
                  <a:ext cx="256546" cy="1293"/>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33"/>
                <p:cNvCxnSpPr>
                  <a:stCxn id="175" idx="0"/>
                  <a:endCxn id="161" idx="0"/>
                </p:cNvCxnSpPr>
                <p:nvPr/>
              </p:nvCxnSpPr>
              <p:spPr>
                <a:xfrm rot="5400000" flipH="1">
                  <a:off x="4939514" y="3112638"/>
                  <a:ext cx="1273755" cy="1671641"/>
                </a:xfrm>
                <a:prstGeom prst="bentConnector3">
                  <a:avLst>
                    <a:gd name="adj1" fmla="val -7478"/>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rot="10800000">
                  <a:off x="6192508" y="4242435"/>
                  <a:ext cx="401308" cy="368074"/>
                  <a:chOff x="3856996" y="3323789"/>
                  <a:chExt cx="401308" cy="368074"/>
                </a:xfrm>
              </p:grpSpPr>
              <p:sp>
                <p:nvSpPr>
                  <p:cNvPr id="175" name="Oval 174"/>
                  <p:cNvSpPr/>
                  <p:nvPr/>
                </p:nvSpPr>
                <p:spPr>
                  <a:xfrm>
                    <a:off x="3867150" y="3348963"/>
                    <a:ext cx="342900" cy="3429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cxnSp>
                <p:nvCxnSpPr>
                  <p:cNvPr id="176" name="Straight Arrow Connector 33"/>
                  <p:cNvCxnSpPr/>
                  <p:nvPr/>
                </p:nvCxnSpPr>
                <p:spPr>
                  <a:xfrm flipV="1">
                    <a:off x="3856996" y="3323789"/>
                    <a:ext cx="401308" cy="355148"/>
                  </a:xfrm>
                  <a:prstGeom prst="straightConnector1">
                    <a:avLst/>
                  </a:prstGeom>
                  <a:ln w="9525">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6019800" y="1635234"/>
                  <a:ext cx="401308" cy="368074"/>
                  <a:chOff x="3856996" y="3323789"/>
                  <a:chExt cx="401308" cy="368074"/>
                </a:xfrm>
              </p:grpSpPr>
              <p:sp>
                <p:nvSpPr>
                  <p:cNvPr id="173" name="Oval 172"/>
                  <p:cNvSpPr/>
                  <p:nvPr/>
                </p:nvSpPr>
                <p:spPr>
                  <a:xfrm>
                    <a:off x="3867150" y="3348963"/>
                    <a:ext cx="342900" cy="3429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cxnSp>
                <p:nvCxnSpPr>
                  <p:cNvPr id="174" name="Straight Arrow Connector 33"/>
                  <p:cNvCxnSpPr/>
                  <p:nvPr/>
                </p:nvCxnSpPr>
                <p:spPr>
                  <a:xfrm flipV="1">
                    <a:off x="3856996" y="3323789"/>
                    <a:ext cx="401308" cy="355148"/>
                  </a:xfrm>
                  <a:prstGeom prst="straightConnector1">
                    <a:avLst/>
                  </a:prstGeom>
                  <a:ln w="9525">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136" name="Straight Arrow Connector 33"/>
                <p:cNvCxnSpPr>
                  <a:stCxn id="190" idx="2"/>
                  <a:endCxn id="175" idx="6"/>
                </p:cNvCxnSpPr>
                <p:nvPr/>
              </p:nvCxnSpPr>
              <p:spPr>
                <a:xfrm rot="16200000" flipH="1">
                  <a:off x="5829414" y="4002536"/>
                  <a:ext cx="144535" cy="67816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33"/>
                <p:cNvCxnSpPr>
                  <a:stCxn id="175" idx="4"/>
                  <a:endCxn id="181" idx="0"/>
                </p:cNvCxnSpPr>
                <p:nvPr/>
              </p:nvCxnSpPr>
              <p:spPr>
                <a:xfrm rot="16200000" flipV="1">
                  <a:off x="6038594" y="3868816"/>
                  <a:ext cx="202427" cy="54481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33"/>
                <p:cNvCxnSpPr>
                  <a:stCxn id="190" idx="0"/>
                  <a:endCxn id="173" idx="2"/>
                </p:cNvCxnSpPr>
                <p:nvPr/>
              </p:nvCxnSpPr>
              <p:spPr>
                <a:xfrm rot="5400000" flipH="1" flipV="1">
                  <a:off x="5720531" y="1673927"/>
                  <a:ext cx="151492" cy="46735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6629400" y="1522420"/>
                  <a:ext cx="299444" cy="616290"/>
                  <a:chOff x="4272556" y="1611116"/>
                  <a:chExt cx="558524" cy="1149507"/>
                </a:xfrm>
              </p:grpSpPr>
              <p:sp>
                <p:nvSpPr>
                  <p:cNvPr id="170" name="Rounded Rectangle 169"/>
                  <p:cNvSpPr/>
                  <p:nvPr/>
                </p:nvSpPr>
                <p:spPr>
                  <a:xfrm>
                    <a:off x="4272556" y="1611116"/>
                    <a:ext cx="558524" cy="1149507"/>
                  </a:xfrm>
                  <a:prstGeom prst="roundRect">
                    <a:avLst>
                      <a:gd name="adj" fmla="val 42593"/>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cxnSp>
                <p:nvCxnSpPr>
                  <p:cNvPr id="171" name="Straight Connector 170"/>
                  <p:cNvCxnSpPr/>
                  <p:nvPr/>
                </p:nvCxnSpPr>
                <p:spPr>
                  <a:xfrm>
                    <a:off x="4272556" y="1828218"/>
                    <a:ext cx="558524" cy="0"/>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a:off x="4272556" y="2543334"/>
                    <a:ext cx="558524" cy="0"/>
                  </a:xfrm>
                  <a:prstGeom prst="line">
                    <a:avLst/>
                  </a:prstGeom>
                </p:spPr>
                <p:style>
                  <a:lnRef idx="1">
                    <a:schemeClr val="dk1"/>
                  </a:lnRef>
                  <a:fillRef idx="0">
                    <a:schemeClr val="dk1"/>
                  </a:fillRef>
                  <a:effectRef idx="0">
                    <a:schemeClr val="dk1"/>
                  </a:effectRef>
                  <a:fontRef idx="minor">
                    <a:schemeClr val="tx1"/>
                  </a:fontRef>
                </p:style>
              </p:cxnSp>
            </p:grpSp>
            <p:cxnSp>
              <p:nvCxnSpPr>
                <p:cNvPr id="140" name="Straight Arrow Connector 33"/>
                <p:cNvCxnSpPr>
                  <a:stCxn id="170" idx="2"/>
                  <a:endCxn id="180" idx="0"/>
                </p:cNvCxnSpPr>
                <p:nvPr/>
              </p:nvCxnSpPr>
              <p:spPr>
                <a:xfrm rot="5400000">
                  <a:off x="6290285" y="1715827"/>
                  <a:ext cx="65955" cy="911721"/>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33"/>
                <p:cNvCxnSpPr>
                  <a:stCxn id="170" idx="0"/>
                </p:cNvCxnSpPr>
                <p:nvPr/>
              </p:nvCxnSpPr>
              <p:spPr>
                <a:xfrm rot="5400000" flipH="1" flipV="1">
                  <a:off x="6984975" y="1193533"/>
                  <a:ext cx="123034" cy="53474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4173190" y="2940839"/>
                  <a:ext cx="683323" cy="371022"/>
                  <a:chOff x="6827826" y="2978621"/>
                  <a:chExt cx="1145242" cy="621829"/>
                </a:xfrm>
              </p:grpSpPr>
              <p:grpSp>
                <p:nvGrpSpPr>
                  <p:cNvPr id="156" name="Group 155"/>
                  <p:cNvGrpSpPr/>
                  <p:nvPr/>
                </p:nvGrpSpPr>
                <p:grpSpPr>
                  <a:xfrm>
                    <a:off x="6827826" y="2986338"/>
                    <a:ext cx="1145242" cy="603564"/>
                    <a:chOff x="6827826" y="2986338"/>
                    <a:chExt cx="1145242" cy="603564"/>
                  </a:xfrm>
                </p:grpSpPr>
                <p:sp>
                  <p:nvSpPr>
                    <p:cNvPr id="162" name="Rounded Rectangle 161"/>
                    <p:cNvSpPr/>
                    <p:nvPr/>
                  </p:nvSpPr>
                  <p:spPr>
                    <a:xfrm rot="5400000">
                      <a:off x="7098665" y="2715499"/>
                      <a:ext cx="603564" cy="1145242"/>
                    </a:xfrm>
                    <a:prstGeom prst="roundRect">
                      <a:avLst>
                        <a:gd name="adj" fmla="val 34176"/>
                      </a:avLst>
                    </a:prstGeom>
                    <a:gradFill flip="none" rotWithShape="1">
                      <a:gsLst>
                        <a:gs pos="0">
                          <a:schemeClr val="bg1">
                            <a:lumMod val="75000"/>
                          </a:schemeClr>
                        </a:gs>
                        <a:gs pos="54000">
                          <a:schemeClr val="bg1"/>
                        </a:gs>
                        <a:gs pos="100000">
                          <a:schemeClr val="bg1">
                            <a:lumMod val="65000"/>
                          </a:schemeClr>
                        </a:gs>
                      </a:gsLst>
                      <a:lin ang="0" scaled="0"/>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grpSp>
                  <p:nvGrpSpPr>
                    <p:cNvPr id="163" name="Group 162"/>
                    <p:cNvGrpSpPr/>
                    <p:nvPr/>
                  </p:nvGrpSpPr>
                  <p:grpSpPr>
                    <a:xfrm>
                      <a:off x="7014584" y="2990766"/>
                      <a:ext cx="771727" cy="594709"/>
                      <a:chOff x="6990408" y="3002368"/>
                      <a:chExt cx="803061" cy="571504"/>
                    </a:xfrm>
                  </p:grpSpPr>
                  <p:cxnSp>
                    <p:nvCxnSpPr>
                      <p:cNvPr id="164" name="Straight Connector 163"/>
                      <p:cNvCxnSpPr/>
                      <p:nvPr/>
                    </p:nvCxnSpPr>
                    <p:spPr bwMode="auto">
                      <a:xfrm rot="5400000">
                        <a:off x="6714509" y="3288120"/>
                        <a:ext cx="5715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auto">
                      <a:xfrm rot="5400000">
                        <a:off x="7497863" y="3288120"/>
                        <a:ext cx="5715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rot="10800000">
                        <a:off x="6995336" y="3115683"/>
                        <a:ext cx="7932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auto">
                      <a:xfrm rot="10800000">
                        <a:off x="6990408" y="3228999"/>
                        <a:ext cx="798133"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auto">
                      <a:xfrm rot="10800000">
                        <a:off x="6995336" y="3347241"/>
                        <a:ext cx="798133"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10800000">
                        <a:off x="6995336" y="3460556"/>
                        <a:ext cx="793204" cy="0"/>
                      </a:xfrm>
                      <a:prstGeom prst="line">
                        <a:avLst/>
                      </a:prstGeom>
                      <a:ln w="9525">
                        <a:solidFill>
                          <a:schemeClr val="tx1"/>
                        </a:solidFill>
                        <a:tailEnd w="sm" len="sm"/>
                      </a:ln>
                    </p:spPr>
                    <p:style>
                      <a:lnRef idx="1">
                        <a:schemeClr val="accent1"/>
                      </a:lnRef>
                      <a:fillRef idx="0">
                        <a:schemeClr val="accent1"/>
                      </a:fillRef>
                      <a:effectRef idx="0">
                        <a:schemeClr val="accent1"/>
                      </a:effectRef>
                      <a:fontRef idx="minor">
                        <a:schemeClr val="tx1"/>
                      </a:fontRef>
                    </p:style>
                  </p:cxnSp>
                </p:grpSp>
              </p:grpSp>
              <p:sp>
                <p:nvSpPr>
                  <p:cNvPr id="157" name="Isosceles Triangle 156"/>
                  <p:cNvSpPr/>
                  <p:nvPr/>
                </p:nvSpPr>
                <p:spPr>
                  <a:xfrm>
                    <a:off x="6946900" y="2978621"/>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8" name="Isosceles Triangle 157"/>
                  <p:cNvSpPr/>
                  <p:nvPr/>
                </p:nvSpPr>
                <p:spPr>
                  <a:xfrm>
                    <a:off x="7702550" y="2979092"/>
                    <a:ext cx="152400" cy="26575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nvGrpSpPr>
                  <p:cNvPr id="159" name="Group 158"/>
                  <p:cNvGrpSpPr/>
                  <p:nvPr/>
                </p:nvGrpSpPr>
                <p:grpSpPr>
                  <a:xfrm flipV="1">
                    <a:off x="6946900" y="3334221"/>
                    <a:ext cx="908050" cy="266229"/>
                    <a:chOff x="7099300" y="3131021"/>
                    <a:chExt cx="908050" cy="266229"/>
                  </a:xfrm>
                  <a:noFill/>
                </p:grpSpPr>
                <p:sp>
                  <p:nvSpPr>
                    <p:cNvPr id="160" name="Isosceles Triangle 159"/>
                    <p:cNvSpPr/>
                    <p:nvPr/>
                  </p:nvSpPr>
                  <p:spPr>
                    <a:xfrm>
                      <a:off x="7099300" y="3131021"/>
                      <a:ext cx="152400" cy="2657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1" name="Isosceles Triangle 160"/>
                    <p:cNvSpPr/>
                    <p:nvPr/>
                  </p:nvSpPr>
                  <p:spPr>
                    <a:xfrm>
                      <a:off x="7854950" y="3131492"/>
                      <a:ext cx="152400" cy="2657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grpSp>
            <p:cxnSp>
              <p:nvCxnSpPr>
                <p:cNvPr id="143" name="Straight Arrow Connector 33"/>
                <p:cNvCxnSpPr>
                  <a:stCxn id="151" idx="0"/>
                  <a:endCxn id="211" idx="0"/>
                </p:cNvCxnSpPr>
                <p:nvPr/>
              </p:nvCxnSpPr>
              <p:spPr>
                <a:xfrm flipH="1" flipV="1">
                  <a:off x="3571874" y="1918622"/>
                  <a:ext cx="404893" cy="128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flipH="1" flipV="1">
                  <a:off x="2809408" y="1660493"/>
                  <a:ext cx="401308" cy="368075"/>
                  <a:chOff x="3856996" y="3323788"/>
                  <a:chExt cx="401308" cy="368075"/>
                </a:xfrm>
              </p:grpSpPr>
              <p:sp>
                <p:nvSpPr>
                  <p:cNvPr id="154" name="Oval 153"/>
                  <p:cNvSpPr/>
                  <p:nvPr/>
                </p:nvSpPr>
                <p:spPr>
                  <a:xfrm>
                    <a:off x="3867150" y="3348963"/>
                    <a:ext cx="342900" cy="3429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cxnSp>
                <p:nvCxnSpPr>
                  <p:cNvPr id="155" name="Straight Arrow Connector 33"/>
                  <p:cNvCxnSpPr/>
                  <p:nvPr/>
                </p:nvCxnSpPr>
                <p:spPr>
                  <a:xfrm flipV="1">
                    <a:off x="3856996" y="3323788"/>
                    <a:ext cx="401308" cy="355148"/>
                  </a:xfrm>
                  <a:prstGeom prst="straightConnector1">
                    <a:avLst/>
                  </a:prstGeom>
                  <a:ln w="9525">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flipH="1">
                  <a:off x="3810000" y="1899746"/>
                  <a:ext cx="362828" cy="443455"/>
                  <a:chOff x="2892384" y="5245438"/>
                  <a:chExt cx="362828" cy="443455"/>
                </a:xfrm>
              </p:grpSpPr>
              <p:grpSp>
                <p:nvGrpSpPr>
                  <p:cNvPr id="148" name="Group 147"/>
                  <p:cNvGrpSpPr/>
                  <p:nvPr/>
                </p:nvGrpSpPr>
                <p:grpSpPr>
                  <a:xfrm>
                    <a:off x="2892384" y="5245438"/>
                    <a:ext cx="362828" cy="443455"/>
                    <a:chOff x="3085084" y="1668780"/>
                    <a:chExt cx="685800" cy="838200"/>
                  </a:xfrm>
                </p:grpSpPr>
                <p:grpSp>
                  <p:nvGrpSpPr>
                    <p:cNvPr id="150" name="Group 149"/>
                    <p:cNvGrpSpPr/>
                    <p:nvPr/>
                  </p:nvGrpSpPr>
                  <p:grpSpPr>
                    <a:xfrm>
                      <a:off x="3085084" y="1706880"/>
                      <a:ext cx="685800" cy="800100"/>
                      <a:chOff x="5562600" y="2209800"/>
                      <a:chExt cx="685800" cy="800100"/>
                    </a:xfrm>
                  </p:grpSpPr>
                  <p:sp>
                    <p:nvSpPr>
                      <p:cNvPr id="152" name="Isosceles Triangle 151"/>
                      <p:cNvSpPr/>
                      <p:nvPr/>
                    </p:nvSpPr>
                    <p:spPr>
                      <a:xfrm>
                        <a:off x="5562600" y="2514600"/>
                        <a:ext cx="685800" cy="495300"/>
                      </a:xfrm>
                      <a:prstGeom prst="triangl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sp>
                    <p:nvSpPr>
                      <p:cNvPr id="153" name="Oval 152"/>
                      <p:cNvSpPr/>
                      <p:nvPr/>
                    </p:nvSpPr>
                    <p:spPr>
                      <a:xfrm>
                        <a:off x="5562600" y="2209800"/>
                        <a:ext cx="685800" cy="6858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prstClr val="white"/>
                          </a:solidFill>
                        </a:endParaRPr>
                      </a:p>
                    </p:txBody>
                  </p:sp>
                </p:grpSp>
                <p:sp>
                  <p:nvSpPr>
                    <p:cNvPr id="151" name="Isosceles Triangle 150"/>
                    <p:cNvSpPr/>
                    <p:nvPr/>
                  </p:nvSpPr>
                  <p:spPr>
                    <a:xfrm rot="5400000">
                      <a:off x="3345180" y="1634490"/>
                      <a:ext cx="76200" cy="14478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49" name="Isosceles Triangle 148"/>
                  <p:cNvSpPr/>
                  <p:nvPr/>
                </p:nvSpPr>
                <p:spPr>
                  <a:xfrm rot="16200000" flipH="1">
                    <a:off x="3080025" y="5408892"/>
                    <a:ext cx="40314" cy="76597"/>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cxnSp>
              <p:nvCxnSpPr>
                <p:cNvPr id="146" name="Straight Arrow Connector 33"/>
                <p:cNvCxnSpPr>
                  <a:stCxn id="157" idx="0"/>
                  <a:endCxn id="149" idx="0"/>
                </p:cNvCxnSpPr>
                <p:nvPr/>
              </p:nvCxnSpPr>
              <p:spPr>
                <a:xfrm rot="16200000" flipV="1">
                  <a:off x="3726846" y="2377982"/>
                  <a:ext cx="839340" cy="28637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33"/>
                <p:cNvCxnSpPr>
                  <a:stCxn id="209" idx="0"/>
                  <a:endCxn id="154" idx="2"/>
                </p:cNvCxnSpPr>
                <p:nvPr/>
              </p:nvCxnSpPr>
              <p:spPr>
                <a:xfrm flipH="1">
                  <a:off x="3200562" y="1830241"/>
                  <a:ext cx="196423" cy="170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4" name="TextBox 3"/>
              <p:cNvSpPr txBox="1"/>
              <p:nvPr/>
            </p:nvSpPr>
            <p:spPr>
              <a:xfrm>
                <a:off x="-236184" y="3204143"/>
                <a:ext cx="1981200" cy="71891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𝑥</m:t>
                      </m:r>
                      <m:r>
                        <a:rPr lang="en-US" sz="2000" i="1">
                          <a:solidFill>
                            <a:prstClr val="black"/>
                          </a:solidFill>
                          <a:latin typeface="Cambria Math" panose="02040503050406030204" pitchFamily="18" charset="0"/>
                        </a:rPr>
                        <m:t>∈</m:t>
                      </m:r>
                      <m:sSup>
                        <m:sSupPr>
                          <m:ctrlPr>
                            <a:rPr lang="en-US" sz="2000" i="1">
                              <a:solidFill>
                                <a:prstClr val="black"/>
                              </a:solidFill>
                              <a:latin typeface="Cambria Math"/>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ℝ</m:t>
                          </m:r>
                        </m:e>
                        <m:sup>
                          <m:r>
                            <a:rPr lang="en-US" sz="2000" i="1">
                              <a:solidFill>
                                <a:prstClr val="black"/>
                              </a:solidFill>
                              <a:latin typeface="Cambria Math" panose="02040503050406030204" pitchFamily="18" charset="0"/>
                              <a:ea typeface="Cambria Math" panose="02040503050406030204" pitchFamily="18" charset="0"/>
                            </a:rPr>
                            <m:t>𝑘</m:t>
                          </m:r>
                        </m:sup>
                      </m:sSup>
                    </m:oMath>
                  </m:oMathPara>
                </a14:m>
                <a:endParaRPr lang="en-US" sz="2000" dirty="0">
                  <a:solidFill>
                    <a:prstClr val="black"/>
                  </a:solidFill>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𝑥</m:t>
                          </m:r>
                        </m:e>
                        <m:sup>
                          <m:r>
                            <a:rPr lang="en-US" sz="2000" i="1">
                              <a:solidFill>
                                <a:prstClr val="black"/>
                              </a:solidFill>
                              <a:latin typeface="Cambria Math" panose="02040503050406030204" pitchFamily="18" charset="0"/>
                            </a:rPr>
                            <m:t>𝑙</m:t>
                          </m:r>
                        </m:sup>
                      </m:sSup>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𝑥</m:t>
                      </m:r>
                      <m:r>
                        <a:rPr lang="en-US" sz="2000" i="1">
                          <a:solidFill>
                            <a:prstClr val="black"/>
                          </a:solidFill>
                          <a:latin typeface="Cambria Math" panose="02040503050406030204" pitchFamily="18" charset="0"/>
                        </a:rPr>
                        <m:t>≤</m:t>
                      </m:r>
                      <m:sSup>
                        <m:sSupPr>
                          <m:ctrlPr>
                            <a:rPr lang="en-US" sz="2000" i="1">
                              <a:solidFill>
                                <a:prstClr val="black"/>
                              </a:solidFill>
                              <a:latin typeface="Cambria Math"/>
                            </a:rPr>
                          </m:ctrlPr>
                        </m:sSupPr>
                        <m:e>
                          <m:r>
                            <a:rPr lang="en-US" sz="2000" i="1">
                              <a:solidFill>
                                <a:prstClr val="black"/>
                              </a:solidFill>
                              <a:latin typeface="Cambria Math" panose="02040503050406030204" pitchFamily="18" charset="0"/>
                            </a:rPr>
                            <m:t>𝑥</m:t>
                          </m:r>
                        </m:e>
                        <m:sup>
                          <m:r>
                            <a:rPr lang="en-US" sz="2000" i="1">
                              <a:solidFill>
                                <a:prstClr val="black"/>
                              </a:solidFill>
                              <a:latin typeface="Cambria Math" panose="02040503050406030204" pitchFamily="18" charset="0"/>
                            </a:rPr>
                            <m:t>𝑢</m:t>
                          </m:r>
                        </m:sup>
                      </m:sSup>
                    </m:oMath>
                  </m:oMathPara>
                </a14:m>
                <a:endParaRPr lang="en-US" sz="20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6184" y="3204141"/>
                <a:ext cx="1981200" cy="71891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1454491" y="2442413"/>
                <a:ext cx="869991" cy="20765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ctrlPr>
                            <a:rPr lang="en-US" sz="2400" i="1">
                              <a:solidFill>
                                <a:prstClr val="black"/>
                              </a:solidFill>
                              <a:latin typeface="Cambria Math"/>
                            </a:rPr>
                          </m:ctrlPr>
                        </m:dPr>
                        <m:e>
                          <m:m>
                            <m:mPr>
                              <m:mcs>
                                <m:mc>
                                  <m:mcPr>
                                    <m:count m:val="1"/>
                                    <m:mcJc m:val="center"/>
                                  </m:mcPr>
                                </m:mc>
                              </m:mcs>
                              <m:ctrlPr>
                                <a:rPr lang="en-US" sz="2400" i="1">
                                  <a:solidFill>
                                    <a:prstClr val="black"/>
                                  </a:solidFill>
                                  <a:latin typeface="Cambria Math"/>
                                </a:rPr>
                              </m:ctrlPr>
                            </m:mPr>
                            <m:mr>
                              <m:e>
                                <m:m>
                                  <m:mPr>
                                    <m:mcs>
                                      <m:mc>
                                        <m:mcPr>
                                          <m:count m:val="1"/>
                                          <m:mcJc m:val="center"/>
                                        </m:mcPr>
                                      </m:mc>
                                    </m:mcs>
                                    <m:ctrlPr>
                                      <a:rPr lang="en-US" sz="2400" i="1">
                                        <a:solidFill>
                                          <a:prstClr val="black"/>
                                        </a:solidFill>
                                        <a:latin typeface="Cambria Math"/>
                                      </a:rPr>
                                    </m:ctrlPr>
                                  </m:mPr>
                                  <m:mr>
                                    <m:e>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𝑥</m:t>
                                          </m:r>
                                        </m:e>
                                        <m:sub>
                                          <m:r>
                                            <m:rPr>
                                              <m:brk m:alnAt="7"/>
                                            </m:rPr>
                                            <a:rPr lang="en-US" sz="2400" i="1">
                                              <a:solidFill>
                                                <a:prstClr val="black"/>
                                              </a:solidFill>
                                              <a:latin typeface="Cambria Math" panose="02040503050406030204" pitchFamily="18" charset="0"/>
                                            </a:rPr>
                                            <m:t>1</m:t>
                                          </m:r>
                                        </m:sub>
                                      </m:sSub>
                                    </m:e>
                                  </m:mr>
                                  <m:mr>
                                    <m:e>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2</m:t>
                                          </m:r>
                                        </m:sub>
                                      </m:sSub>
                                    </m:e>
                                  </m:mr>
                                  <m:mr>
                                    <m:e>
                                      <m:r>
                                        <a:rPr lang="en-US" sz="2400" i="1">
                                          <a:solidFill>
                                            <a:prstClr val="black"/>
                                          </a:solidFill>
                                          <a:latin typeface="Cambria Math" panose="02040503050406030204" pitchFamily="18" charset="0"/>
                                        </a:rPr>
                                        <m:t>⋮</m:t>
                                      </m:r>
                                    </m:e>
                                  </m:mr>
                                </m:m>
                              </m:e>
                            </m:mr>
                            <m:mr>
                              <m:e>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𝑗</m:t>
                                    </m:r>
                                  </m:sub>
                                </m:sSub>
                              </m:e>
                            </m:mr>
                            <m:mr>
                              <m:e>
                                <m:m>
                                  <m:mPr>
                                    <m:mcs>
                                      <m:mc>
                                        <m:mcPr>
                                          <m:count m:val="1"/>
                                          <m:mcJc m:val="center"/>
                                        </m:mcPr>
                                      </m:mc>
                                    </m:mcs>
                                    <m:ctrlPr>
                                      <a:rPr lang="en-US" sz="2400" i="1">
                                        <a:solidFill>
                                          <a:prstClr val="black"/>
                                        </a:solidFill>
                                        <a:latin typeface="Cambria Math"/>
                                      </a:rPr>
                                    </m:ctrlPr>
                                  </m:mPr>
                                  <m:mr>
                                    <m:e>
                                      <m:r>
                                        <m:rPr>
                                          <m:brk m:alnAt="7"/>
                                        </m:rPr>
                                        <a:rPr lang="en-US" sz="2400" i="1">
                                          <a:solidFill>
                                            <a:prstClr val="black"/>
                                          </a:solidFill>
                                          <a:latin typeface="Cambria Math" panose="02040503050406030204" pitchFamily="18" charset="0"/>
                                        </a:rPr>
                                        <m:t>⋮</m:t>
                                      </m:r>
                                    </m:e>
                                  </m:mr>
                                  <m:mr>
                                    <m:e>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𝑘</m:t>
                                          </m:r>
                                        </m:sub>
                                      </m:sSub>
                                    </m:e>
                                  </m:mr>
                                </m:m>
                              </m:e>
                            </m:mr>
                          </m:m>
                        </m:e>
                      </m:d>
                    </m:oMath>
                  </m:oMathPara>
                </a14:m>
                <a:endParaRPr lang="en-US" sz="2400" dirty="0">
                  <a:solidFill>
                    <a:prstClr val="black"/>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1454489" y="2442411"/>
                <a:ext cx="869991" cy="207653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7075830" y="2409426"/>
                <a:ext cx="869991" cy="207851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ctrlPr>
                            <a:rPr lang="en-US" sz="2400" i="1" smtClean="0">
                              <a:solidFill>
                                <a:prstClr val="black"/>
                              </a:solidFill>
                              <a:latin typeface="Cambria Math"/>
                            </a:rPr>
                          </m:ctrlPr>
                        </m:dPr>
                        <m:e>
                          <m:m>
                            <m:mPr>
                              <m:mcs>
                                <m:mc>
                                  <m:mcPr>
                                    <m:count m:val="1"/>
                                    <m:mcJc m:val="center"/>
                                  </m:mcPr>
                                </m:mc>
                              </m:mcs>
                              <m:ctrlPr>
                                <a:rPr lang="en-US" sz="2400" i="1">
                                  <a:solidFill>
                                    <a:prstClr val="black"/>
                                  </a:solidFill>
                                  <a:latin typeface="Cambria Math"/>
                                </a:rPr>
                              </m:ctrlPr>
                            </m:mPr>
                            <m:mr>
                              <m:e>
                                <m:m>
                                  <m:mPr>
                                    <m:mcs>
                                      <m:mc>
                                        <m:mcPr>
                                          <m:count m:val="1"/>
                                          <m:mcJc m:val="center"/>
                                        </m:mcPr>
                                      </m:mc>
                                    </m:mcs>
                                    <m:ctrlPr>
                                      <a:rPr lang="en-US" sz="2400" i="1">
                                        <a:solidFill>
                                          <a:prstClr val="black"/>
                                        </a:solidFill>
                                        <a:latin typeface="Cambria Math"/>
                                      </a:rPr>
                                    </m:ctrlPr>
                                  </m:mPr>
                                  <m:mr>
                                    <m:e>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𝑧</m:t>
                                          </m:r>
                                        </m:e>
                                        <m:sub>
                                          <m:r>
                                            <m:rPr>
                                              <m:brk m:alnAt="7"/>
                                            </m:rPr>
                                            <a:rPr lang="en-US" sz="2400" i="1">
                                              <a:solidFill>
                                                <a:prstClr val="black"/>
                                              </a:solidFill>
                                              <a:latin typeface="Cambria Math" panose="02040503050406030204" pitchFamily="18" charset="0"/>
                                            </a:rPr>
                                            <m:t>1</m:t>
                                          </m:r>
                                        </m:sub>
                                      </m:sSub>
                                    </m:e>
                                  </m:mr>
                                  <m:mr>
                                    <m:e>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𝑧</m:t>
                                          </m:r>
                                        </m:e>
                                        <m:sub>
                                          <m:r>
                                            <a:rPr lang="en-US" sz="2400" i="1">
                                              <a:solidFill>
                                                <a:prstClr val="black"/>
                                              </a:solidFill>
                                              <a:latin typeface="Cambria Math" panose="02040503050406030204" pitchFamily="18" charset="0"/>
                                            </a:rPr>
                                            <m:t>2</m:t>
                                          </m:r>
                                        </m:sub>
                                      </m:sSub>
                                    </m:e>
                                  </m:mr>
                                  <m:mr>
                                    <m:e>
                                      <m:r>
                                        <a:rPr lang="en-US" sz="2400" i="1">
                                          <a:solidFill>
                                            <a:prstClr val="black"/>
                                          </a:solidFill>
                                          <a:latin typeface="Cambria Math" panose="02040503050406030204" pitchFamily="18" charset="0"/>
                                        </a:rPr>
                                        <m:t>⋮</m:t>
                                      </m:r>
                                    </m:e>
                                  </m:mr>
                                </m:m>
                              </m:e>
                            </m:mr>
                            <m:mr>
                              <m:e>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𝑧</m:t>
                                    </m:r>
                                  </m:e>
                                  <m:sub>
                                    <m:r>
                                      <a:rPr lang="en-US" sz="2400" i="1">
                                        <a:solidFill>
                                          <a:prstClr val="black"/>
                                        </a:solidFill>
                                        <a:latin typeface="Cambria Math" panose="02040503050406030204" pitchFamily="18" charset="0"/>
                                      </a:rPr>
                                      <m:t>𝑙</m:t>
                                    </m:r>
                                  </m:sub>
                                </m:sSub>
                              </m:e>
                            </m:mr>
                            <m:mr>
                              <m:e>
                                <m:m>
                                  <m:mPr>
                                    <m:mcs>
                                      <m:mc>
                                        <m:mcPr>
                                          <m:count m:val="1"/>
                                          <m:mcJc m:val="center"/>
                                        </m:mcPr>
                                      </m:mc>
                                    </m:mcs>
                                    <m:ctrlPr>
                                      <a:rPr lang="en-US" sz="2400" i="1">
                                        <a:solidFill>
                                          <a:prstClr val="black"/>
                                        </a:solidFill>
                                        <a:latin typeface="Cambria Math"/>
                                      </a:rPr>
                                    </m:ctrlPr>
                                  </m:mPr>
                                  <m:mr>
                                    <m:e>
                                      <m:r>
                                        <m:rPr>
                                          <m:brk m:alnAt="7"/>
                                        </m:rPr>
                                        <a:rPr lang="en-US" sz="2400" i="1">
                                          <a:solidFill>
                                            <a:prstClr val="black"/>
                                          </a:solidFill>
                                          <a:latin typeface="Cambria Math" panose="02040503050406030204" pitchFamily="18" charset="0"/>
                                        </a:rPr>
                                        <m:t>⋮</m:t>
                                      </m:r>
                                    </m:e>
                                  </m:mr>
                                  <m:mr>
                                    <m:e>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𝑧</m:t>
                                          </m:r>
                                        </m:e>
                                        <m:sub>
                                          <m:r>
                                            <a:rPr lang="en-US" sz="2400" i="1">
                                              <a:solidFill>
                                                <a:prstClr val="black"/>
                                              </a:solidFill>
                                              <a:latin typeface="Cambria Math" panose="02040503050406030204" pitchFamily="18" charset="0"/>
                                            </a:rPr>
                                            <m:t>𝑚</m:t>
                                          </m:r>
                                        </m:sub>
                                      </m:sSub>
                                    </m:e>
                                  </m:mr>
                                </m:m>
                              </m:e>
                            </m:mr>
                          </m:m>
                        </m:e>
                      </m:d>
                    </m:oMath>
                  </m:oMathPara>
                </a14:m>
                <a:endParaRPr lang="en-US" sz="2400" dirty="0">
                  <a:solidFill>
                    <a:prstClr val="black"/>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7075830" y="2409426"/>
                <a:ext cx="869991" cy="2078518"/>
              </a:xfrm>
              <a:prstGeom prst="rect">
                <a:avLst/>
              </a:prstGeom>
              <a:blipFill rotWithShape="0">
                <a:blip r:embed="rId6"/>
                <a:stretch>
                  <a:fillRect r="-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96899" y="3217040"/>
                <a:ext cx="1757746" cy="65126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m:t>
                      </m:r>
                      <m:sSup>
                        <m:sSupPr>
                          <m:ctrlPr>
                            <a:rPr lang="en-US" i="1">
                              <a:solidFill>
                                <a:prstClr val="black"/>
                              </a:solidFill>
                              <a:latin typeface="Cambria Math"/>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ℝ</m:t>
                          </m:r>
                        </m:e>
                        <m:sup>
                          <m:r>
                            <a:rPr lang="en-US" i="1">
                              <a:solidFill>
                                <a:prstClr val="black"/>
                              </a:solidFill>
                              <a:latin typeface="Cambria Math" panose="02040503050406030204" pitchFamily="18" charset="0"/>
                              <a:ea typeface="Cambria Math" panose="02040503050406030204" pitchFamily="18" charset="0"/>
                            </a:rPr>
                            <m:t>𝑚</m:t>
                          </m:r>
                        </m:sup>
                      </m:sSup>
                    </m:oMath>
                  </m:oMathPara>
                </a14:m>
                <a:endParaRPr lang="en-US" dirty="0">
                  <a:solidFill>
                    <a:prstClr val="black"/>
                  </a:solidFill>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696899" y="3217040"/>
                <a:ext cx="1757746" cy="651269"/>
              </a:xfrm>
              <a:prstGeom prst="rect">
                <a:avLst/>
              </a:prstGeom>
              <a:blipFill rotWithShape="0">
                <a:blip r:embed="rId7"/>
                <a:stretch>
                  <a:fillRect b="-5607"/>
                </a:stretch>
              </a:blipFill>
            </p:spPr>
            <p:txBody>
              <a:bodyPr/>
              <a:lstStyle/>
              <a:p>
                <a:r>
                  <a:rPr lang="en-US">
                    <a:noFill/>
                  </a:rPr>
                  <a:t> </a:t>
                </a:r>
              </a:p>
            </p:txBody>
          </p:sp>
        </mc:Fallback>
      </mc:AlternateContent>
    </p:spTree>
    <p:extLst>
      <p:ext uri="{BB962C8B-B14F-4D97-AF65-F5344CB8AC3E}">
        <p14:creationId xmlns:p14="http://schemas.microsoft.com/office/powerpoint/2010/main" val="131325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aim to build surrogate models that are</a:t>
            </a:r>
          </a:p>
          <a:p>
            <a:pPr lvl="1"/>
            <a:r>
              <a:rPr lang="en-US" dirty="0" smtClean="0"/>
              <a:t>Accurate</a:t>
            </a:r>
          </a:p>
          <a:p>
            <a:pPr lvl="2"/>
            <a:r>
              <a:rPr lang="en-US" dirty="0" smtClean="0"/>
              <a:t>We want to reflect the true nature of the simulation</a:t>
            </a:r>
          </a:p>
          <a:p>
            <a:pPr lvl="2"/>
            <a:endParaRPr lang="en-US" dirty="0" smtClean="0"/>
          </a:p>
          <a:p>
            <a:pPr lvl="1"/>
            <a:r>
              <a:rPr lang="en-US" dirty="0" smtClean="0"/>
              <a:t>Simple</a:t>
            </a:r>
          </a:p>
          <a:p>
            <a:pPr lvl="2"/>
            <a:r>
              <a:rPr lang="en-US" dirty="0" smtClean="0"/>
              <a:t>Tailored for algebraic optimization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Generated from a minimal data set</a:t>
            </a:r>
          </a:p>
          <a:p>
            <a:pPr lvl="2"/>
            <a:r>
              <a:rPr lang="en-US" dirty="0" smtClean="0"/>
              <a:t>Reduce experimental and simulation requirements</a:t>
            </a:r>
          </a:p>
          <a:p>
            <a:endParaRPr lang="en-US" dirty="0"/>
          </a:p>
        </p:txBody>
      </p:sp>
      <p:sp>
        <p:nvSpPr>
          <p:cNvPr id="2" name="Title 1"/>
          <p:cNvSpPr>
            <a:spLocks noGrp="1"/>
          </p:cNvSpPr>
          <p:nvPr>
            <p:ph type="title"/>
          </p:nvPr>
        </p:nvSpPr>
        <p:spPr/>
        <p:txBody>
          <a:bodyPr/>
          <a:lstStyle/>
          <a:p>
            <a:r>
              <a:rPr lang="en-US" smtClean="0"/>
              <a:t>How to build the surrogates</a:t>
            </a:r>
            <a:endParaRPr lang="en-US" dirty="0"/>
          </a:p>
        </p:txBody>
      </p:sp>
      <p:sp>
        <p:nvSpPr>
          <p:cNvPr id="16" name="Freeform 15"/>
          <p:cNvSpPr>
            <a:spLocks noChangeAspect="1"/>
          </p:cNvSpPr>
          <p:nvPr/>
        </p:nvSpPr>
        <p:spPr bwMode="auto">
          <a:xfrm>
            <a:off x="1682709" y="3733800"/>
            <a:ext cx="1510124" cy="1412536"/>
          </a:xfrm>
          <a:custGeom>
            <a:avLst/>
            <a:gdLst>
              <a:gd name="connsiteX0" fmla="*/ 0 w 4572000"/>
              <a:gd name="connsiteY0" fmla="*/ 0 h 3277870"/>
              <a:gd name="connsiteX1" fmla="*/ 2293620 w 4572000"/>
              <a:gd name="connsiteY1" fmla="*/ 3276600 h 3277870"/>
              <a:gd name="connsiteX2" fmla="*/ 4572000 w 4572000"/>
              <a:gd name="connsiteY2" fmla="*/ 7620 h 3277870"/>
              <a:gd name="connsiteX0" fmla="*/ 0 w 4572000"/>
              <a:gd name="connsiteY0" fmla="*/ 0 h 3667442"/>
              <a:gd name="connsiteX1" fmla="*/ 1200150 w 4572000"/>
              <a:gd name="connsiteY1" fmla="*/ 2352675 h 3667442"/>
              <a:gd name="connsiteX2" fmla="*/ 2293620 w 4572000"/>
              <a:gd name="connsiteY2" fmla="*/ 3276600 h 3667442"/>
              <a:gd name="connsiteX3" fmla="*/ 4572000 w 4572000"/>
              <a:gd name="connsiteY3" fmla="*/ 7620 h 3667442"/>
              <a:gd name="connsiteX0" fmla="*/ 0 w 4572000"/>
              <a:gd name="connsiteY0" fmla="*/ 0 h 4508500"/>
              <a:gd name="connsiteX1" fmla="*/ 762000 w 4572000"/>
              <a:gd name="connsiteY1" fmla="*/ 3962400 h 4508500"/>
              <a:gd name="connsiteX2" fmla="*/ 2293620 w 4572000"/>
              <a:gd name="connsiteY2" fmla="*/ 3276600 h 4508500"/>
              <a:gd name="connsiteX3" fmla="*/ 4572000 w 4572000"/>
              <a:gd name="connsiteY3" fmla="*/ 7620 h 4508500"/>
              <a:gd name="connsiteX0" fmla="*/ 0 w 4572000"/>
              <a:gd name="connsiteY0" fmla="*/ 0 h 4616450"/>
              <a:gd name="connsiteX1" fmla="*/ 762000 w 4572000"/>
              <a:gd name="connsiteY1" fmla="*/ 3962400 h 4616450"/>
              <a:gd name="connsiteX2" fmla="*/ 1638300 w 4572000"/>
              <a:gd name="connsiteY2" fmla="*/ 39243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86000 w 4572000"/>
              <a:gd name="connsiteY3" fmla="*/ 3276600 h 4616450"/>
              <a:gd name="connsiteX4" fmla="*/ 4572000 w 4572000"/>
              <a:gd name="connsiteY4" fmla="*/ 7620 h 46164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616450"/>
              <a:gd name="connsiteX1" fmla="*/ 457200 w 4419600"/>
              <a:gd name="connsiteY1" fmla="*/ 3962400 h 4616450"/>
              <a:gd name="connsiteX2" fmla="*/ 1219200 w 4419600"/>
              <a:gd name="connsiteY2" fmla="*/ 27432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92075 w 4511675"/>
              <a:gd name="connsiteY0" fmla="*/ 0 h 4464050"/>
              <a:gd name="connsiteX1" fmla="*/ 549275 w 4511675"/>
              <a:gd name="connsiteY1" fmla="*/ 3962400 h 4464050"/>
              <a:gd name="connsiteX2" fmla="*/ 1235075 w 4511675"/>
              <a:gd name="connsiteY2" fmla="*/ 2895600 h 4464050"/>
              <a:gd name="connsiteX3" fmla="*/ 2378075 w 4511675"/>
              <a:gd name="connsiteY3" fmla="*/ 3352800 h 4464050"/>
              <a:gd name="connsiteX4" fmla="*/ 4511675 w 4511675"/>
              <a:gd name="connsiteY4" fmla="*/ 236220 h 4464050"/>
              <a:gd name="connsiteX0" fmla="*/ 0 w 4419600"/>
              <a:gd name="connsiteY0" fmla="*/ 0 h 4445000"/>
              <a:gd name="connsiteX1" fmla="*/ 457200 w 4419600"/>
              <a:gd name="connsiteY1" fmla="*/ 3962400 h 4445000"/>
              <a:gd name="connsiteX2" fmla="*/ 1143000 w 4419600"/>
              <a:gd name="connsiteY2" fmla="*/ 2895600 h 4445000"/>
              <a:gd name="connsiteX3" fmla="*/ 2286000 w 4419600"/>
              <a:gd name="connsiteY3" fmla="*/ 3352800 h 4445000"/>
              <a:gd name="connsiteX4" fmla="*/ 4419600 w 4419600"/>
              <a:gd name="connsiteY4" fmla="*/ 236220 h 4445000"/>
              <a:gd name="connsiteX0" fmla="*/ 0 w 4419600"/>
              <a:gd name="connsiteY0" fmla="*/ 0 h 4368800"/>
              <a:gd name="connsiteX1" fmla="*/ 381000 w 4419600"/>
              <a:gd name="connsiteY1" fmla="*/ 3886200 h 4368800"/>
              <a:gd name="connsiteX2" fmla="*/ 1143000 w 4419600"/>
              <a:gd name="connsiteY2" fmla="*/ 2895600 h 4368800"/>
              <a:gd name="connsiteX3" fmla="*/ 2286000 w 4419600"/>
              <a:gd name="connsiteY3" fmla="*/ 3352800 h 4368800"/>
              <a:gd name="connsiteX4" fmla="*/ 4419600 w 4419600"/>
              <a:gd name="connsiteY4" fmla="*/ 236220 h 4368800"/>
              <a:gd name="connsiteX0" fmla="*/ 0 w 4343400"/>
              <a:gd name="connsiteY0" fmla="*/ 0 h 4368800"/>
              <a:gd name="connsiteX1" fmla="*/ 304800 w 4343400"/>
              <a:gd name="connsiteY1" fmla="*/ 3886200 h 4368800"/>
              <a:gd name="connsiteX2" fmla="*/ 1066800 w 4343400"/>
              <a:gd name="connsiteY2" fmla="*/ 2895600 h 4368800"/>
              <a:gd name="connsiteX3" fmla="*/ 2209800 w 4343400"/>
              <a:gd name="connsiteY3" fmla="*/ 3352800 h 4368800"/>
              <a:gd name="connsiteX4" fmla="*/ 4343400 w 4343400"/>
              <a:gd name="connsiteY4" fmla="*/ 236220 h 4368800"/>
              <a:gd name="connsiteX0" fmla="*/ 0 w 4343400"/>
              <a:gd name="connsiteY0" fmla="*/ 0 h 4521200"/>
              <a:gd name="connsiteX1" fmla="*/ 457200 w 4343400"/>
              <a:gd name="connsiteY1" fmla="*/ 4038600 h 4521200"/>
              <a:gd name="connsiteX2" fmla="*/ 1066800 w 4343400"/>
              <a:gd name="connsiteY2" fmla="*/ 2895600 h 4521200"/>
              <a:gd name="connsiteX3" fmla="*/ 2209800 w 4343400"/>
              <a:gd name="connsiteY3" fmla="*/ 3352800 h 4521200"/>
              <a:gd name="connsiteX4" fmla="*/ 4343400 w 4343400"/>
              <a:gd name="connsiteY4" fmla="*/ 236220 h 4521200"/>
              <a:gd name="connsiteX0" fmla="*/ 25400 w 4368800"/>
              <a:gd name="connsiteY0" fmla="*/ 0 h 4483100"/>
              <a:gd name="connsiteX1" fmla="*/ 482600 w 4368800"/>
              <a:gd name="connsiteY1" fmla="*/ 4038600 h 4483100"/>
              <a:gd name="connsiteX2" fmla="*/ 1092200 w 4368800"/>
              <a:gd name="connsiteY2" fmla="*/ 2895600 h 4483100"/>
              <a:gd name="connsiteX3" fmla="*/ 2235200 w 4368800"/>
              <a:gd name="connsiteY3" fmla="*/ 3352800 h 4483100"/>
              <a:gd name="connsiteX4" fmla="*/ 4368800 w 4368800"/>
              <a:gd name="connsiteY4" fmla="*/ 236220 h 4483100"/>
              <a:gd name="connsiteX0" fmla="*/ 25400 w 4368800"/>
              <a:gd name="connsiteY0" fmla="*/ 0 h 4330700"/>
              <a:gd name="connsiteX1" fmla="*/ 482600 w 4368800"/>
              <a:gd name="connsiteY1" fmla="*/ 4038600 h 4330700"/>
              <a:gd name="connsiteX2" fmla="*/ 1092200 w 4368800"/>
              <a:gd name="connsiteY2" fmla="*/ 2895600 h 4330700"/>
              <a:gd name="connsiteX3" fmla="*/ 2235200 w 4368800"/>
              <a:gd name="connsiteY3" fmla="*/ 3352800 h 4330700"/>
              <a:gd name="connsiteX4" fmla="*/ 4368800 w 4368800"/>
              <a:gd name="connsiteY4" fmla="*/ 236220 h 4330700"/>
              <a:gd name="connsiteX0" fmla="*/ 0 w 4343400"/>
              <a:gd name="connsiteY0" fmla="*/ 0 h 4080414"/>
              <a:gd name="connsiteX1" fmla="*/ 457200 w 4343400"/>
              <a:gd name="connsiteY1" fmla="*/ 4038600 h 4080414"/>
              <a:gd name="connsiteX2" fmla="*/ 1057669 w 4343400"/>
              <a:gd name="connsiteY2" fmla="*/ 2886491 h 4080414"/>
              <a:gd name="connsiteX3" fmla="*/ 2209800 w 4343400"/>
              <a:gd name="connsiteY3" fmla="*/ 3352800 h 4080414"/>
              <a:gd name="connsiteX4" fmla="*/ 4343400 w 4343400"/>
              <a:gd name="connsiteY4" fmla="*/ 236220 h 4080414"/>
              <a:gd name="connsiteX0" fmla="*/ 0 w 4343400"/>
              <a:gd name="connsiteY0" fmla="*/ 0 h 4082416"/>
              <a:gd name="connsiteX1" fmla="*/ 457200 w 4343400"/>
              <a:gd name="connsiteY1" fmla="*/ 4038600 h 4082416"/>
              <a:gd name="connsiteX2" fmla="*/ 1057669 w 4343400"/>
              <a:gd name="connsiteY2" fmla="*/ 2886491 h 4082416"/>
              <a:gd name="connsiteX3" fmla="*/ 2209800 w 4343400"/>
              <a:gd name="connsiteY3" fmla="*/ 3352800 h 4082416"/>
              <a:gd name="connsiteX4" fmla="*/ 4343400 w 4343400"/>
              <a:gd name="connsiteY4" fmla="*/ 236220 h 4082416"/>
              <a:gd name="connsiteX0" fmla="*/ 0 w 4343400"/>
              <a:gd name="connsiteY0" fmla="*/ 0 h 4081644"/>
              <a:gd name="connsiteX1" fmla="*/ 457200 w 4343400"/>
              <a:gd name="connsiteY1" fmla="*/ 4038600 h 4081644"/>
              <a:gd name="connsiteX2" fmla="*/ 1057669 w 4343400"/>
              <a:gd name="connsiteY2" fmla="*/ 2886491 h 4081644"/>
              <a:gd name="connsiteX3" fmla="*/ 2209800 w 4343400"/>
              <a:gd name="connsiteY3" fmla="*/ 3352800 h 4081644"/>
              <a:gd name="connsiteX4" fmla="*/ 4343400 w 4343400"/>
              <a:gd name="connsiteY4" fmla="*/ 236220 h 4081644"/>
              <a:gd name="connsiteX0" fmla="*/ 0 w 4343400"/>
              <a:gd name="connsiteY0" fmla="*/ 0 h 4080376"/>
              <a:gd name="connsiteX1" fmla="*/ 457200 w 4343400"/>
              <a:gd name="connsiteY1" fmla="*/ 4038600 h 4080376"/>
              <a:gd name="connsiteX2" fmla="*/ 1057669 w 4343400"/>
              <a:gd name="connsiteY2" fmla="*/ 2886491 h 4080376"/>
              <a:gd name="connsiteX3" fmla="*/ 2246328 w 4343400"/>
              <a:gd name="connsiteY3" fmla="*/ 3361909 h 4080376"/>
              <a:gd name="connsiteX4" fmla="*/ 4343400 w 4343400"/>
              <a:gd name="connsiteY4" fmla="*/ 236220 h 4080376"/>
              <a:gd name="connsiteX0" fmla="*/ 0 w 4343400"/>
              <a:gd name="connsiteY0" fmla="*/ 0 h 4080376"/>
              <a:gd name="connsiteX1" fmla="*/ 457200 w 4343400"/>
              <a:gd name="connsiteY1" fmla="*/ 4038600 h 4080376"/>
              <a:gd name="connsiteX2" fmla="*/ 1057669 w 4343400"/>
              <a:gd name="connsiteY2" fmla="*/ 2886491 h 4080376"/>
              <a:gd name="connsiteX3" fmla="*/ 2246328 w 4343400"/>
              <a:gd name="connsiteY3" fmla="*/ 3361909 h 4080376"/>
              <a:gd name="connsiteX4" fmla="*/ 4343400 w 4343400"/>
              <a:gd name="connsiteY4" fmla="*/ 236220 h 4080376"/>
              <a:gd name="connsiteX0" fmla="*/ 0 w 4343400"/>
              <a:gd name="connsiteY0" fmla="*/ 0 h 4080376"/>
              <a:gd name="connsiteX1" fmla="*/ 457200 w 4343400"/>
              <a:gd name="connsiteY1" fmla="*/ 4038600 h 4080376"/>
              <a:gd name="connsiteX2" fmla="*/ 1057669 w 4343400"/>
              <a:gd name="connsiteY2" fmla="*/ 2886491 h 4080376"/>
              <a:gd name="connsiteX3" fmla="*/ 2246328 w 4343400"/>
              <a:gd name="connsiteY3" fmla="*/ 3361909 h 4080376"/>
              <a:gd name="connsiteX4" fmla="*/ 4343400 w 4343400"/>
              <a:gd name="connsiteY4" fmla="*/ 236220 h 4080376"/>
              <a:gd name="connsiteX0" fmla="*/ 0 w 4343400"/>
              <a:gd name="connsiteY0" fmla="*/ 0 h 4062579"/>
              <a:gd name="connsiteX1" fmla="*/ 429803 w 4343400"/>
              <a:gd name="connsiteY1" fmla="*/ 4020384 h 4062579"/>
              <a:gd name="connsiteX2" fmla="*/ 1057669 w 4343400"/>
              <a:gd name="connsiteY2" fmla="*/ 2886491 h 4062579"/>
              <a:gd name="connsiteX3" fmla="*/ 2246328 w 4343400"/>
              <a:gd name="connsiteY3" fmla="*/ 3361909 h 4062579"/>
              <a:gd name="connsiteX4" fmla="*/ 4343400 w 4343400"/>
              <a:gd name="connsiteY4" fmla="*/ 236220 h 4062579"/>
              <a:gd name="connsiteX0" fmla="*/ 0 w 4343400"/>
              <a:gd name="connsiteY0" fmla="*/ 0 h 4052051"/>
              <a:gd name="connsiteX1" fmla="*/ 429803 w 4343400"/>
              <a:gd name="connsiteY1" fmla="*/ 4020384 h 4052051"/>
              <a:gd name="connsiteX2" fmla="*/ 1057669 w 4343400"/>
              <a:gd name="connsiteY2" fmla="*/ 2886491 h 4052051"/>
              <a:gd name="connsiteX3" fmla="*/ 2246328 w 4343400"/>
              <a:gd name="connsiteY3" fmla="*/ 3361909 h 4052051"/>
              <a:gd name="connsiteX4" fmla="*/ 4343400 w 4343400"/>
              <a:gd name="connsiteY4" fmla="*/ 236220 h 405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052051">
                <a:moveTo>
                  <a:pt x="0" y="0"/>
                </a:moveTo>
                <a:cubicBezTo>
                  <a:pt x="66675" y="792162"/>
                  <a:pt x="-45720" y="3773825"/>
                  <a:pt x="429803" y="4020384"/>
                </a:cubicBezTo>
                <a:cubicBezTo>
                  <a:pt x="905326" y="4266943"/>
                  <a:pt x="754915" y="2996237"/>
                  <a:pt x="1057669" y="2886491"/>
                </a:cubicBezTo>
                <a:cubicBezTo>
                  <a:pt x="1360423" y="2776745"/>
                  <a:pt x="1413691" y="3581893"/>
                  <a:pt x="2246328" y="3361909"/>
                </a:cubicBezTo>
                <a:cubicBezTo>
                  <a:pt x="3078965" y="3141925"/>
                  <a:pt x="3585210" y="1871345"/>
                  <a:pt x="4343400" y="236220"/>
                </a:cubicBezTo>
              </a:path>
            </a:pathLst>
          </a:custGeom>
          <a:ln w="28575">
            <a:solidFill>
              <a:schemeClr val="tx1"/>
            </a:solidFill>
          </a:ln>
          <a:effectLst/>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US" sz="1400" dirty="0"/>
          </a:p>
        </p:txBody>
      </p:sp>
      <p:sp>
        <p:nvSpPr>
          <p:cNvPr id="9" name="Freeform 8"/>
          <p:cNvSpPr>
            <a:spLocks noChangeAspect="1"/>
          </p:cNvSpPr>
          <p:nvPr/>
        </p:nvSpPr>
        <p:spPr bwMode="auto">
          <a:xfrm>
            <a:off x="1687754" y="3753136"/>
            <a:ext cx="1510124" cy="1412142"/>
          </a:xfrm>
          <a:custGeom>
            <a:avLst/>
            <a:gdLst>
              <a:gd name="connsiteX0" fmla="*/ 0 w 4572000"/>
              <a:gd name="connsiteY0" fmla="*/ 0 h 3277870"/>
              <a:gd name="connsiteX1" fmla="*/ 2293620 w 4572000"/>
              <a:gd name="connsiteY1" fmla="*/ 3276600 h 3277870"/>
              <a:gd name="connsiteX2" fmla="*/ 4572000 w 4572000"/>
              <a:gd name="connsiteY2" fmla="*/ 7620 h 3277870"/>
              <a:gd name="connsiteX0" fmla="*/ 0 w 4572000"/>
              <a:gd name="connsiteY0" fmla="*/ 0 h 3667442"/>
              <a:gd name="connsiteX1" fmla="*/ 1200150 w 4572000"/>
              <a:gd name="connsiteY1" fmla="*/ 2352675 h 3667442"/>
              <a:gd name="connsiteX2" fmla="*/ 2293620 w 4572000"/>
              <a:gd name="connsiteY2" fmla="*/ 3276600 h 3667442"/>
              <a:gd name="connsiteX3" fmla="*/ 4572000 w 4572000"/>
              <a:gd name="connsiteY3" fmla="*/ 7620 h 3667442"/>
              <a:gd name="connsiteX0" fmla="*/ 0 w 4572000"/>
              <a:gd name="connsiteY0" fmla="*/ 0 h 4508500"/>
              <a:gd name="connsiteX1" fmla="*/ 762000 w 4572000"/>
              <a:gd name="connsiteY1" fmla="*/ 3962400 h 4508500"/>
              <a:gd name="connsiteX2" fmla="*/ 2293620 w 4572000"/>
              <a:gd name="connsiteY2" fmla="*/ 3276600 h 4508500"/>
              <a:gd name="connsiteX3" fmla="*/ 4572000 w 4572000"/>
              <a:gd name="connsiteY3" fmla="*/ 7620 h 4508500"/>
              <a:gd name="connsiteX0" fmla="*/ 0 w 4572000"/>
              <a:gd name="connsiteY0" fmla="*/ 0 h 4616450"/>
              <a:gd name="connsiteX1" fmla="*/ 762000 w 4572000"/>
              <a:gd name="connsiteY1" fmla="*/ 3962400 h 4616450"/>
              <a:gd name="connsiteX2" fmla="*/ 1638300 w 4572000"/>
              <a:gd name="connsiteY2" fmla="*/ 39243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86000 w 4572000"/>
              <a:gd name="connsiteY3" fmla="*/ 3276600 h 4616450"/>
              <a:gd name="connsiteX4" fmla="*/ 4572000 w 4572000"/>
              <a:gd name="connsiteY4" fmla="*/ 7620 h 46164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616450"/>
              <a:gd name="connsiteX1" fmla="*/ 457200 w 4419600"/>
              <a:gd name="connsiteY1" fmla="*/ 3962400 h 4616450"/>
              <a:gd name="connsiteX2" fmla="*/ 1219200 w 4419600"/>
              <a:gd name="connsiteY2" fmla="*/ 27432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92075 w 4511675"/>
              <a:gd name="connsiteY0" fmla="*/ 0 h 4464050"/>
              <a:gd name="connsiteX1" fmla="*/ 549275 w 4511675"/>
              <a:gd name="connsiteY1" fmla="*/ 3962400 h 4464050"/>
              <a:gd name="connsiteX2" fmla="*/ 1235075 w 4511675"/>
              <a:gd name="connsiteY2" fmla="*/ 2895600 h 4464050"/>
              <a:gd name="connsiteX3" fmla="*/ 2378075 w 4511675"/>
              <a:gd name="connsiteY3" fmla="*/ 3352800 h 4464050"/>
              <a:gd name="connsiteX4" fmla="*/ 4511675 w 4511675"/>
              <a:gd name="connsiteY4" fmla="*/ 236220 h 4464050"/>
              <a:gd name="connsiteX0" fmla="*/ 0 w 4419600"/>
              <a:gd name="connsiteY0" fmla="*/ 0 h 4445000"/>
              <a:gd name="connsiteX1" fmla="*/ 457200 w 4419600"/>
              <a:gd name="connsiteY1" fmla="*/ 3962400 h 4445000"/>
              <a:gd name="connsiteX2" fmla="*/ 1143000 w 4419600"/>
              <a:gd name="connsiteY2" fmla="*/ 2895600 h 4445000"/>
              <a:gd name="connsiteX3" fmla="*/ 2286000 w 4419600"/>
              <a:gd name="connsiteY3" fmla="*/ 3352800 h 4445000"/>
              <a:gd name="connsiteX4" fmla="*/ 4419600 w 4419600"/>
              <a:gd name="connsiteY4" fmla="*/ 236220 h 4445000"/>
              <a:gd name="connsiteX0" fmla="*/ 0 w 4419600"/>
              <a:gd name="connsiteY0" fmla="*/ 0 h 4368800"/>
              <a:gd name="connsiteX1" fmla="*/ 381000 w 4419600"/>
              <a:gd name="connsiteY1" fmla="*/ 3886200 h 4368800"/>
              <a:gd name="connsiteX2" fmla="*/ 1143000 w 4419600"/>
              <a:gd name="connsiteY2" fmla="*/ 2895600 h 4368800"/>
              <a:gd name="connsiteX3" fmla="*/ 2286000 w 4419600"/>
              <a:gd name="connsiteY3" fmla="*/ 3352800 h 4368800"/>
              <a:gd name="connsiteX4" fmla="*/ 4419600 w 4419600"/>
              <a:gd name="connsiteY4" fmla="*/ 236220 h 4368800"/>
              <a:gd name="connsiteX0" fmla="*/ 0 w 4343400"/>
              <a:gd name="connsiteY0" fmla="*/ 0 h 4368800"/>
              <a:gd name="connsiteX1" fmla="*/ 304800 w 4343400"/>
              <a:gd name="connsiteY1" fmla="*/ 3886200 h 4368800"/>
              <a:gd name="connsiteX2" fmla="*/ 1066800 w 4343400"/>
              <a:gd name="connsiteY2" fmla="*/ 2895600 h 4368800"/>
              <a:gd name="connsiteX3" fmla="*/ 2209800 w 4343400"/>
              <a:gd name="connsiteY3" fmla="*/ 3352800 h 4368800"/>
              <a:gd name="connsiteX4" fmla="*/ 4343400 w 4343400"/>
              <a:gd name="connsiteY4" fmla="*/ 236220 h 4368800"/>
              <a:gd name="connsiteX0" fmla="*/ 0 w 4343400"/>
              <a:gd name="connsiteY0" fmla="*/ 0 h 4521200"/>
              <a:gd name="connsiteX1" fmla="*/ 457200 w 4343400"/>
              <a:gd name="connsiteY1" fmla="*/ 4038600 h 4521200"/>
              <a:gd name="connsiteX2" fmla="*/ 1066800 w 4343400"/>
              <a:gd name="connsiteY2" fmla="*/ 2895600 h 4521200"/>
              <a:gd name="connsiteX3" fmla="*/ 2209800 w 4343400"/>
              <a:gd name="connsiteY3" fmla="*/ 3352800 h 4521200"/>
              <a:gd name="connsiteX4" fmla="*/ 4343400 w 4343400"/>
              <a:gd name="connsiteY4" fmla="*/ 236220 h 4521200"/>
              <a:gd name="connsiteX0" fmla="*/ 25400 w 4368800"/>
              <a:gd name="connsiteY0" fmla="*/ 0 h 4483100"/>
              <a:gd name="connsiteX1" fmla="*/ 482600 w 4368800"/>
              <a:gd name="connsiteY1" fmla="*/ 4038600 h 4483100"/>
              <a:gd name="connsiteX2" fmla="*/ 1092200 w 4368800"/>
              <a:gd name="connsiteY2" fmla="*/ 2895600 h 4483100"/>
              <a:gd name="connsiteX3" fmla="*/ 2235200 w 4368800"/>
              <a:gd name="connsiteY3" fmla="*/ 3352800 h 4483100"/>
              <a:gd name="connsiteX4" fmla="*/ 4368800 w 4368800"/>
              <a:gd name="connsiteY4" fmla="*/ 236220 h 4483100"/>
              <a:gd name="connsiteX0" fmla="*/ 25400 w 4368800"/>
              <a:gd name="connsiteY0" fmla="*/ 0 h 4330700"/>
              <a:gd name="connsiteX1" fmla="*/ 482600 w 4368800"/>
              <a:gd name="connsiteY1" fmla="*/ 4038600 h 4330700"/>
              <a:gd name="connsiteX2" fmla="*/ 1092200 w 4368800"/>
              <a:gd name="connsiteY2" fmla="*/ 2895600 h 4330700"/>
              <a:gd name="connsiteX3" fmla="*/ 2235200 w 4368800"/>
              <a:gd name="connsiteY3" fmla="*/ 3352800 h 4330700"/>
              <a:gd name="connsiteX4" fmla="*/ 4368800 w 4368800"/>
              <a:gd name="connsiteY4" fmla="*/ 236220 h 4330700"/>
              <a:gd name="connsiteX0" fmla="*/ 0 w 4343400"/>
              <a:gd name="connsiteY0" fmla="*/ 0 h 4077692"/>
              <a:gd name="connsiteX1" fmla="*/ 457200 w 4343400"/>
              <a:gd name="connsiteY1" fmla="*/ 4038600 h 4077692"/>
              <a:gd name="connsiteX2" fmla="*/ 1005161 w 4343400"/>
              <a:gd name="connsiteY2" fmla="*/ 2779473 h 4077692"/>
              <a:gd name="connsiteX3" fmla="*/ 2209800 w 4343400"/>
              <a:gd name="connsiteY3" fmla="*/ 3352800 h 4077692"/>
              <a:gd name="connsiteX4" fmla="*/ 4343400 w 4343400"/>
              <a:gd name="connsiteY4" fmla="*/ 236220 h 4077692"/>
              <a:gd name="connsiteX0" fmla="*/ 0 w 4343400"/>
              <a:gd name="connsiteY0" fmla="*/ 0 h 4077640"/>
              <a:gd name="connsiteX1" fmla="*/ 457200 w 4343400"/>
              <a:gd name="connsiteY1" fmla="*/ 4038600 h 4077640"/>
              <a:gd name="connsiteX2" fmla="*/ 1005161 w 4343400"/>
              <a:gd name="connsiteY2" fmla="*/ 2779473 h 4077640"/>
              <a:gd name="connsiteX3" fmla="*/ 2333083 w 4343400"/>
              <a:gd name="connsiteY3" fmla="*/ 3366460 h 4077640"/>
              <a:gd name="connsiteX4" fmla="*/ 4343400 w 4343400"/>
              <a:gd name="connsiteY4" fmla="*/ 236220 h 4077640"/>
              <a:gd name="connsiteX0" fmla="*/ 0 w 4343400"/>
              <a:gd name="connsiteY0" fmla="*/ 0 h 4077692"/>
              <a:gd name="connsiteX1" fmla="*/ 457200 w 4343400"/>
              <a:gd name="connsiteY1" fmla="*/ 4038600 h 4077692"/>
              <a:gd name="connsiteX2" fmla="*/ 1005161 w 4343400"/>
              <a:gd name="connsiteY2" fmla="*/ 2779473 h 4077692"/>
              <a:gd name="connsiteX3" fmla="*/ 2244048 w 4343400"/>
              <a:gd name="connsiteY3" fmla="*/ 3352799 h 4077692"/>
              <a:gd name="connsiteX4" fmla="*/ 4343400 w 4343400"/>
              <a:gd name="connsiteY4" fmla="*/ 236220 h 4077692"/>
              <a:gd name="connsiteX0" fmla="*/ 0 w 4343400"/>
              <a:gd name="connsiteY0" fmla="*/ 0 h 4050922"/>
              <a:gd name="connsiteX1" fmla="*/ 464050 w 4343400"/>
              <a:gd name="connsiteY1" fmla="*/ 4011277 h 4050922"/>
              <a:gd name="connsiteX2" fmla="*/ 1005161 w 4343400"/>
              <a:gd name="connsiteY2" fmla="*/ 2779473 h 4050922"/>
              <a:gd name="connsiteX3" fmla="*/ 2244048 w 4343400"/>
              <a:gd name="connsiteY3" fmla="*/ 3352799 h 4050922"/>
              <a:gd name="connsiteX4" fmla="*/ 4343400 w 4343400"/>
              <a:gd name="connsiteY4" fmla="*/ 236220 h 40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050922">
                <a:moveTo>
                  <a:pt x="0" y="0"/>
                </a:moveTo>
                <a:cubicBezTo>
                  <a:pt x="66675" y="792162"/>
                  <a:pt x="-18550" y="3566777"/>
                  <a:pt x="464050" y="4011277"/>
                </a:cubicBezTo>
                <a:cubicBezTo>
                  <a:pt x="775200" y="4303377"/>
                  <a:pt x="708495" y="2889219"/>
                  <a:pt x="1005161" y="2779473"/>
                </a:cubicBezTo>
                <a:cubicBezTo>
                  <a:pt x="1301827" y="2669727"/>
                  <a:pt x="1393148" y="3481704"/>
                  <a:pt x="2244048" y="3352799"/>
                </a:cubicBezTo>
                <a:cubicBezTo>
                  <a:pt x="3094948" y="3223894"/>
                  <a:pt x="3585210" y="1871345"/>
                  <a:pt x="4343400" y="236220"/>
                </a:cubicBezTo>
              </a:path>
            </a:pathLst>
          </a:custGeom>
          <a:ln w="28575">
            <a:solidFill>
              <a:srgbClr val="00B050"/>
            </a:solidFill>
            <a:prstDash val="sysDash"/>
          </a:ln>
          <a:effectLst/>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US" sz="1400" dirty="0"/>
          </a:p>
        </p:txBody>
      </p:sp>
      <p:pic>
        <p:nvPicPr>
          <p:cNvPr id="30" name="Picture 2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29000" y="4755989"/>
            <a:ext cx="4207764" cy="337375"/>
          </a:xfrm>
          <a:prstGeom prst="rect">
            <a:avLst/>
          </a:prstGeom>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48057" y="3917789"/>
            <a:ext cx="5108829" cy="762762"/>
          </a:xfrm>
          <a:prstGeom prst="rect">
            <a:avLst/>
          </a:prstGeom>
        </p:spPr>
      </p:pic>
    </p:spTree>
    <p:extLst>
      <p:ext uri="{BB962C8B-B14F-4D97-AF65-F5344CB8AC3E}">
        <p14:creationId xmlns:p14="http://schemas.microsoft.com/office/powerpoint/2010/main" val="1766316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ALAMO</a:t>
            </a:r>
            <a:endParaRPr lang="en-US" dirty="0"/>
          </a:p>
        </p:txBody>
      </p:sp>
      <p:sp>
        <p:nvSpPr>
          <p:cNvPr id="21" name="TextBox 20"/>
          <p:cNvSpPr txBox="1"/>
          <p:nvPr/>
        </p:nvSpPr>
        <p:spPr>
          <a:xfrm>
            <a:off x="0" y="990600"/>
            <a:ext cx="9144000" cy="461665"/>
          </a:xfrm>
          <a:prstGeom prst="rect">
            <a:avLst/>
          </a:prstGeom>
          <a:noFill/>
        </p:spPr>
        <p:txBody>
          <a:bodyPr wrap="square" rtlCol="0">
            <a:spAutoFit/>
          </a:bodyPr>
          <a:lstStyle/>
          <a:p>
            <a:pPr algn="ctr"/>
            <a:r>
              <a:rPr lang="en-US" sz="2400" b="1" dirty="0" smtClean="0">
                <a:solidFill>
                  <a:schemeClr val="accent3"/>
                </a:solidFill>
              </a:rPr>
              <a:t>A</a:t>
            </a:r>
            <a:r>
              <a:rPr lang="en-US" sz="2400" b="1" dirty="0" smtClean="0"/>
              <a:t>utomated </a:t>
            </a:r>
            <a:r>
              <a:rPr lang="en-US" sz="2400" b="1" dirty="0" smtClean="0">
                <a:solidFill>
                  <a:schemeClr val="accent3"/>
                </a:solidFill>
              </a:rPr>
              <a:t>L</a:t>
            </a:r>
            <a:r>
              <a:rPr lang="en-US" sz="2400" b="1" dirty="0" smtClean="0"/>
              <a:t>earning of </a:t>
            </a:r>
            <a:r>
              <a:rPr lang="en-US" sz="2400" b="1" dirty="0" smtClean="0">
                <a:solidFill>
                  <a:schemeClr val="accent3"/>
                </a:solidFill>
              </a:rPr>
              <a:t>A</a:t>
            </a:r>
            <a:r>
              <a:rPr lang="en-US" sz="2400" b="1" dirty="0" smtClean="0"/>
              <a:t>lgebraic </a:t>
            </a:r>
            <a:r>
              <a:rPr lang="en-US" sz="2400" b="1" dirty="0" smtClean="0">
                <a:solidFill>
                  <a:schemeClr val="accent3"/>
                </a:solidFill>
              </a:rPr>
              <a:t>M</a:t>
            </a:r>
            <a:r>
              <a:rPr lang="en-US" sz="2400" b="1" dirty="0" smtClean="0"/>
              <a:t>odels for </a:t>
            </a:r>
            <a:r>
              <a:rPr lang="en-US" sz="2400" b="1" dirty="0" smtClean="0">
                <a:solidFill>
                  <a:schemeClr val="accent3"/>
                </a:solidFill>
              </a:rPr>
              <a:t>O</a:t>
            </a:r>
            <a:r>
              <a:rPr lang="en-US" sz="2400" b="1" dirty="0" smtClean="0"/>
              <a:t>ptimization</a:t>
            </a:r>
            <a:endParaRPr lang="en-US" sz="2400" b="1" dirty="0"/>
          </a:p>
        </p:txBody>
      </p:sp>
      <p:cxnSp>
        <p:nvCxnSpPr>
          <p:cNvPr id="62" name="Elbow Connector 18"/>
          <p:cNvCxnSpPr>
            <a:stCxn id="65" idx="0"/>
          </p:cNvCxnSpPr>
          <p:nvPr/>
        </p:nvCxnSpPr>
        <p:spPr bwMode="auto">
          <a:xfrm rot="5400000" flipH="1" flipV="1">
            <a:off x="1305120" y="3224987"/>
            <a:ext cx="425205" cy="1023936"/>
          </a:xfrm>
          <a:prstGeom prst="bentConnector2">
            <a:avLst/>
          </a:prstGeom>
          <a:ln w="12700">
            <a:solidFill>
              <a:schemeClr val="tx1"/>
            </a:solidFill>
            <a:tailEnd type="triangle" w="med" len="med"/>
          </a:ln>
          <a:effectLst/>
        </p:spPr>
        <p:style>
          <a:lnRef idx="1">
            <a:schemeClr val="accent1"/>
          </a:lnRef>
          <a:fillRef idx="0">
            <a:schemeClr val="accent1"/>
          </a:fillRef>
          <a:effectRef idx="0">
            <a:schemeClr val="accent1"/>
          </a:effectRef>
          <a:fontRef idx="minor">
            <a:schemeClr val="tx1"/>
          </a:fontRef>
        </p:style>
      </p:cxnSp>
      <p:sp>
        <p:nvSpPr>
          <p:cNvPr id="63" name="TextBox 7"/>
          <p:cNvSpPr txBox="1">
            <a:spLocks noChangeArrowheads="1"/>
          </p:cNvSpPr>
          <p:nvPr/>
        </p:nvSpPr>
        <p:spPr bwMode="auto">
          <a:xfrm>
            <a:off x="2957656" y="5626441"/>
            <a:ext cx="59503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dirty="0">
                <a:latin typeface="+mj-lt"/>
                <a:cs typeface="Times New Roman" pitchFamily="18" charset="0"/>
              </a:rPr>
              <a:t>true</a:t>
            </a:r>
          </a:p>
        </p:txBody>
      </p:sp>
      <p:sp>
        <p:nvSpPr>
          <p:cNvPr id="64" name="Rounded Rectangle 63"/>
          <p:cNvSpPr/>
          <p:nvPr/>
        </p:nvSpPr>
        <p:spPr bwMode="auto">
          <a:xfrm>
            <a:off x="2251219" y="5991172"/>
            <a:ext cx="1412875" cy="265021"/>
          </a:xfrm>
          <a:prstGeom prst="roundRect">
            <a:avLst>
              <a:gd name="adj" fmla="val 47279"/>
            </a:avLst>
          </a:prstGeom>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Stop</a:t>
            </a:r>
          </a:p>
        </p:txBody>
      </p:sp>
      <p:sp>
        <p:nvSpPr>
          <p:cNvPr id="65" name="Rectangle 64"/>
          <p:cNvSpPr/>
          <p:nvPr/>
        </p:nvSpPr>
        <p:spPr bwMode="auto">
          <a:xfrm>
            <a:off x="474996" y="3949557"/>
            <a:ext cx="1061515" cy="884613"/>
          </a:xfrm>
          <a:prstGeom prst="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600" b="1" dirty="0">
                <a:latin typeface="+mj-lt"/>
                <a:cs typeface="Times New Roman" pitchFamily="18" charset="0"/>
              </a:rPr>
              <a:t>Update training data set</a:t>
            </a:r>
          </a:p>
        </p:txBody>
      </p:sp>
      <p:sp>
        <p:nvSpPr>
          <p:cNvPr id="66" name="Flowchart: Decision 65"/>
          <p:cNvSpPr/>
          <p:nvPr/>
        </p:nvSpPr>
        <p:spPr bwMode="auto">
          <a:xfrm>
            <a:off x="1876713" y="4895929"/>
            <a:ext cx="2161887" cy="831273"/>
          </a:xfrm>
          <a:prstGeom prst="flowChartDecision">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t"/>
          <a:lstStyle/>
          <a:p>
            <a:pPr algn="ctr">
              <a:defRPr/>
            </a:pPr>
            <a:endParaRPr lang="en-US" b="1" dirty="0">
              <a:latin typeface="+mj-lt"/>
              <a:cs typeface="Times New Roman" pitchFamily="18" charset="0"/>
            </a:endParaRPr>
          </a:p>
        </p:txBody>
      </p:sp>
      <p:sp>
        <p:nvSpPr>
          <p:cNvPr id="67" name="Rounded Rectangle 66"/>
          <p:cNvSpPr/>
          <p:nvPr/>
        </p:nvSpPr>
        <p:spPr bwMode="auto">
          <a:xfrm>
            <a:off x="2251219" y="1840057"/>
            <a:ext cx="1412875" cy="263709"/>
          </a:xfrm>
          <a:prstGeom prst="roundRect">
            <a:avLst>
              <a:gd name="adj" fmla="val 47279"/>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Start</a:t>
            </a:r>
          </a:p>
        </p:txBody>
      </p:sp>
      <p:cxnSp>
        <p:nvCxnSpPr>
          <p:cNvPr id="68" name="Straight Arrow Connector 67"/>
          <p:cNvCxnSpPr>
            <a:stCxn id="67" idx="2"/>
            <a:endCxn id="70" idx="0"/>
          </p:cNvCxnSpPr>
          <p:nvPr/>
        </p:nvCxnSpPr>
        <p:spPr bwMode="auto">
          <a:xfrm>
            <a:off x="2957657" y="2103766"/>
            <a:ext cx="0" cy="268435"/>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9" name="TextBox 15"/>
          <p:cNvSpPr txBox="1">
            <a:spLocks noChangeArrowheads="1"/>
          </p:cNvSpPr>
          <p:nvPr/>
        </p:nvSpPr>
        <p:spPr bwMode="auto">
          <a:xfrm>
            <a:off x="1354281" y="5021564"/>
            <a:ext cx="58541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b="1" dirty="0">
                <a:latin typeface="+mj-lt"/>
                <a:cs typeface="Times New Roman" pitchFamily="18" charset="0"/>
              </a:rPr>
              <a:t>false</a:t>
            </a:r>
          </a:p>
        </p:txBody>
      </p:sp>
      <p:sp>
        <p:nvSpPr>
          <p:cNvPr id="70" name="Flowchart: Predefined Process 16"/>
          <p:cNvSpPr/>
          <p:nvPr/>
        </p:nvSpPr>
        <p:spPr bwMode="auto">
          <a:xfrm>
            <a:off x="2029691" y="2372201"/>
            <a:ext cx="1855932" cy="607545"/>
          </a:xfrm>
          <a:prstGeom prst="round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Initial sampling</a:t>
            </a:r>
          </a:p>
        </p:txBody>
      </p:sp>
      <p:cxnSp>
        <p:nvCxnSpPr>
          <p:cNvPr id="71" name="Elbow Connector 70"/>
          <p:cNvCxnSpPr>
            <a:stCxn id="66" idx="1"/>
            <a:endCxn id="65" idx="2"/>
          </p:cNvCxnSpPr>
          <p:nvPr/>
        </p:nvCxnSpPr>
        <p:spPr bwMode="auto">
          <a:xfrm rot="10800000">
            <a:off x="1005755" y="4834170"/>
            <a:ext cx="870959" cy="477396"/>
          </a:xfrm>
          <a:prstGeom prst="bentConnector2">
            <a:avLst/>
          </a:prstGeom>
          <a:ln w="12700">
            <a:solidFill>
              <a:schemeClr val="tx1"/>
            </a:solidFill>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6" idx="2"/>
            <a:endCxn id="64" idx="0"/>
          </p:cNvCxnSpPr>
          <p:nvPr/>
        </p:nvCxnSpPr>
        <p:spPr bwMode="auto">
          <a:xfrm>
            <a:off x="2957657" y="5727202"/>
            <a:ext cx="0" cy="263970"/>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73" name="Flowchart: Predefined Process 16"/>
          <p:cNvSpPr/>
          <p:nvPr/>
        </p:nvSpPr>
        <p:spPr bwMode="auto">
          <a:xfrm>
            <a:off x="2029691" y="3220566"/>
            <a:ext cx="1855932" cy="607545"/>
          </a:xfrm>
          <a:prstGeom prst="round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Build surrogate model</a:t>
            </a:r>
          </a:p>
        </p:txBody>
      </p:sp>
      <p:sp>
        <p:nvSpPr>
          <p:cNvPr id="74" name="Flowchart: Predefined Process 16"/>
          <p:cNvSpPr/>
          <p:nvPr/>
        </p:nvSpPr>
        <p:spPr bwMode="auto">
          <a:xfrm>
            <a:off x="2029691" y="4068930"/>
            <a:ext cx="1855932" cy="607545"/>
          </a:xfrm>
          <a:prstGeom prst="roundRect">
            <a:avLst/>
          </a:prstGeom>
          <a:solidFill>
            <a:schemeClr val="bg1"/>
          </a:solidFill>
          <a:ln w="12700">
            <a:solidFill>
              <a:schemeClr val="tx1"/>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smtClean="0">
                <a:latin typeface="+mj-lt"/>
                <a:cs typeface="Times New Roman" pitchFamily="18" charset="0"/>
              </a:rPr>
              <a:t>Adaptive sampling</a:t>
            </a:r>
            <a:endParaRPr lang="en-US" b="1" dirty="0">
              <a:latin typeface="+mj-lt"/>
              <a:cs typeface="Times New Roman" pitchFamily="18" charset="0"/>
            </a:endParaRPr>
          </a:p>
        </p:txBody>
      </p:sp>
      <p:cxnSp>
        <p:nvCxnSpPr>
          <p:cNvPr id="75" name="Straight Arrow Connector 74"/>
          <p:cNvCxnSpPr>
            <a:stCxn id="70" idx="2"/>
            <a:endCxn id="73" idx="0"/>
          </p:cNvCxnSpPr>
          <p:nvPr/>
        </p:nvCxnSpPr>
        <p:spPr bwMode="auto">
          <a:xfrm>
            <a:off x="2957657" y="2979746"/>
            <a:ext cx="0" cy="240820"/>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3" idx="2"/>
            <a:endCxn id="74" idx="0"/>
          </p:cNvCxnSpPr>
          <p:nvPr/>
        </p:nvCxnSpPr>
        <p:spPr bwMode="auto">
          <a:xfrm>
            <a:off x="2957657" y="3828111"/>
            <a:ext cx="0" cy="240819"/>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4" idx="2"/>
            <a:endCxn id="66" idx="0"/>
          </p:cNvCxnSpPr>
          <p:nvPr/>
        </p:nvCxnSpPr>
        <p:spPr bwMode="auto">
          <a:xfrm>
            <a:off x="2957657" y="4676475"/>
            <a:ext cx="0" cy="219454"/>
          </a:xfrm>
          <a:prstGeom prst="straightConnector1">
            <a:avLst/>
          </a:prstGeom>
          <a:ln w="127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258185" y="4959064"/>
            <a:ext cx="1405910" cy="646331"/>
          </a:xfrm>
          <a:prstGeom prst="rect">
            <a:avLst/>
          </a:prstGeom>
          <a:effectLst/>
        </p:spPr>
        <p:txBody>
          <a:bodyPr wrap="square">
            <a:spAutoFit/>
          </a:bodyPr>
          <a:lstStyle/>
          <a:p>
            <a:pPr algn="ctr">
              <a:defRPr/>
            </a:pPr>
            <a:r>
              <a:rPr lang="en-US" b="1" dirty="0">
                <a:latin typeface="+mj-lt"/>
                <a:cs typeface="Times New Roman" pitchFamily="18" charset="0"/>
              </a:rPr>
              <a:t>Model </a:t>
            </a:r>
            <a:r>
              <a:rPr lang="en-US" b="1" dirty="0" smtClean="0">
                <a:latin typeface="+mj-lt"/>
                <a:cs typeface="Times New Roman" pitchFamily="18" charset="0"/>
              </a:rPr>
              <a:t>converged?</a:t>
            </a:r>
            <a:endParaRPr lang="en-US" b="1" dirty="0">
              <a:latin typeface="+mj-lt"/>
              <a:cs typeface="Times New Roman" pitchFamily="18" charset="0"/>
            </a:endParaRPr>
          </a:p>
        </p:txBody>
      </p:sp>
      <p:sp>
        <p:nvSpPr>
          <p:cNvPr id="25" name="Freeform 24"/>
          <p:cNvSpPr>
            <a:spLocks noChangeAspect="1"/>
          </p:cNvSpPr>
          <p:nvPr/>
        </p:nvSpPr>
        <p:spPr>
          <a:xfrm>
            <a:off x="5430830" y="2605875"/>
            <a:ext cx="2914650" cy="3122612"/>
          </a:xfrm>
          <a:custGeom>
            <a:avLst/>
            <a:gdLst>
              <a:gd name="connsiteX0" fmla="*/ 0 w 4210050"/>
              <a:gd name="connsiteY0" fmla="*/ 695325 h 4643438"/>
              <a:gd name="connsiteX1" fmla="*/ 628650 w 4210050"/>
              <a:gd name="connsiteY1" fmla="*/ 4286250 h 4643438"/>
              <a:gd name="connsiteX2" fmla="*/ 1200150 w 4210050"/>
              <a:gd name="connsiteY2" fmla="*/ 2838450 h 4643438"/>
              <a:gd name="connsiteX3" fmla="*/ 1981200 w 4210050"/>
              <a:gd name="connsiteY3" fmla="*/ 346710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3438"/>
              <a:gd name="connsiteX1" fmla="*/ 628650 w 4210050"/>
              <a:gd name="connsiteY1" fmla="*/ 4286250 h 4643438"/>
              <a:gd name="connsiteX2" fmla="*/ 1200150 w 4210050"/>
              <a:gd name="connsiteY2" fmla="*/ 2838450 h 4643438"/>
              <a:gd name="connsiteX3" fmla="*/ 2095500 w 4210050"/>
              <a:gd name="connsiteY3" fmla="*/ 3409950 h 4643438"/>
              <a:gd name="connsiteX4" fmla="*/ 3667125 w 4210050"/>
              <a:gd name="connsiteY4" fmla="*/ 1762125 h 4643438"/>
              <a:gd name="connsiteX5" fmla="*/ 4210050 w 4210050"/>
              <a:gd name="connsiteY5" fmla="*/ 0 h 4643438"/>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210050"/>
              <a:gd name="connsiteY0" fmla="*/ 695325 h 4649787"/>
              <a:gd name="connsiteX1" fmla="*/ 628650 w 4210050"/>
              <a:gd name="connsiteY1" fmla="*/ 4286250 h 4649787"/>
              <a:gd name="connsiteX2" fmla="*/ 1104900 w 4210050"/>
              <a:gd name="connsiteY2" fmla="*/ 2876550 h 4649787"/>
              <a:gd name="connsiteX3" fmla="*/ 2095500 w 4210050"/>
              <a:gd name="connsiteY3" fmla="*/ 3409950 h 4649787"/>
              <a:gd name="connsiteX4" fmla="*/ 3667125 w 4210050"/>
              <a:gd name="connsiteY4" fmla="*/ 1762125 h 4649787"/>
              <a:gd name="connsiteX5" fmla="*/ 4210050 w 4210050"/>
              <a:gd name="connsiteY5" fmla="*/ 0 h 464978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67125 w 4305300"/>
              <a:gd name="connsiteY4" fmla="*/ 1781175 h 4668837"/>
              <a:gd name="connsiteX5" fmla="*/ 4305300 w 4305300"/>
              <a:gd name="connsiteY5" fmla="*/ 0 h 4668837"/>
              <a:gd name="connsiteX0" fmla="*/ 0 w 4305300"/>
              <a:gd name="connsiteY0" fmla="*/ 714375 h 4668837"/>
              <a:gd name="connsiteX1" fmla="*/ 628650 w 4305300"/>
              <a:gd name="connsiteY1" fmla="*/ 4305300 h 4668837"/>
              <a:gd name="connsiteX2" fmla="*/ 1104900 w 4305300"/>
              <a:gd name="connsiteY2" fmla="*/ 2895600 h 4668837"/>
              <a:gd name="connsiteX3" fmla="*/ 2095500 w 4305300"/>
              <a:gd name="connsiteY3" fmla="*/ 3429000 h 4668837"/>
              <a:gd name="connsiteX4" fmla="*/ 3619500 w 4305300"/>
              <a:gd name="connsiteY4" fmla="*/ 1752600 h 4668837"/>
              <a:gd name="connsiteX5" fmla="*/ 4305300 w 4305300"/>
              <a:gd name="connsiteY5" fmla="*/ 0 h 4668837"/>
              <a:gd name="connsiteX0" fmla="*/ 0 w 4305300"/>
              <a:gd name="connsiteY0" fmla="*/ 714375 h 4656137"/>
              <a:gd name="connsiteX1" fmla="*/ 628650 w 4305300"/>
              <a:gd name="connsiteY1" fmla="*/ 4305300 h 4656137"/>
              <a:gd name="connsiteX2" fmla="*/ 1181100 w 4305300"/>
              <a:gd name="connsiteY2" fmla="*/ 2819400 h 4656137"/>
              <a:gd name="connsiteX3" fmla="*/ 2095500 w 4305300"/>
              <a:gd name="connsiteY3" fmla="*/ 34290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1717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56137"/>
              <a:gd name="connsiteX1" fmla="*/ 628650 w 4305300"/>
              <a:gd name="connsiteY1" fmla="*/ 4305300 h 4656137"/>
              <a:gd name="connsiteX2" fmla="*/ 1181100 w 4305300"/>
              <a:gd name="connsiteY2" fmla="*/ 2819400 h 4656137"/>
              <a:gd name="connsiteX3" fmla="*/ 2019300 w 4305300"/>
              <a:gd name="connsiteY3" fmla="*/ 3581400 h 4656137"/>
              <a:gd name="connsiteX4" fmla="*/ 3619500 w 4305300"/>
              <a:gd name="connsiteY4" fmla="*/ 1752600 h 4656137"/>
              <a:gd name="connsiteX5" fmla="*/ 4305300 w 4305300"/>
              <a:gd name="connsiteY5" fmla="*/ 0 h 46561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3619500 w 4305300"/>
              <a:gd name="connsiteY4" fmla="*/ 1752600 h 4630737"/>
              <a:gd name="connsiteX5" fmla="*/ 4305300 w 4305300"/>
              <a:gd name="connsiteY5"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14825"/>
              <a:gd name="connsiteY0" fmla="*/ 714375 h 4630737"/>
              <a:gd name="connsiteX1" fmla="*/ 628650 w 4314825"/>
              <a:gd name="connsiteY1" fmla="*/ 4305300 h 4630737"/>
              <a:gd name="connsiteX2" fmla="*/ 1181100 w 4314825"/>
              <a:gd name="connsiteY2" fmla="*/ 2667000 h 4630737"/>
              <a:gd name="connsiteX3" fmla="*/ 2019300 w 4314825"/>
              <a:gd name="connsiteY3" fmla="*/ 3581400 h 4630737"/>
              <a:gd name="connsiteX4" fmla="*/ 4305300 w 4314825"/>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05300"/>
              <a:gd name="connsiteY0" fmla="*/ 714375 h 4630737"/>
              <a:gd name="connsiteX1" fmla="*/ 628650 w 4305300"/>
              <a:gd name="connsiteY1" fmla="*/ 4305300 h 4630737"/>
              <a:gd name="connsiteX2" fmla="*/ 1181100 w 4305300"/>
              <a:gd name="connsiteY2" fmla="*/ 2667000 h 4630737"/>
              <a:gd name="connsiteX3" fmla="*/ 2019300 w 4305300"/>
              <a:gd name="connsiteY3" fmla="*/ 3581400 h 4630737"/>
              <a:gd name="connsiteX4" fmla="*/ 4305300 w 4305300"/>
              <a:gd name="connsiteY4" fmla="*/ 0 h 4630737"/>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400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5813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133600 w 4343400"/>
              <a:gd name="connsiteY3" fmla="*/ 35051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6575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219200 w 4343400"/>
              <a:gd name="connsiteY2" fmla="*/ 2667000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0 w 4343400"/>
              <a:gd name="connsiteY0" fmla="*/ 0 h 4749800"/>
              <a:gd name="connsiteX1" fmla="*/ 666750 w 4343400"/>
              <a:gd name="connsiteY1" fmla="*/ 4305300 h 4749800"/>
              <a:gd name="connsiteX2" fmla="*/ 1143000 w 4343400"/>
              <a:gd name="connsiteY2" fmla="*/ 2666999 h 4749800"/>
              <a:gd name="connsiteX3" fmla="*/ 2057400 w 4343400"/>
              <a:gd name="connsiteY3" fmla="*/ 3428999 h 4749800"/>
              <a:gd name="connsiteX4" fmla="*/ 4343400 w 4343400"/>
              <a:gd name="connsiteY4" fmla="*/ 0 h 4749800"/>
              <a:gd name="connsiteX0" fmla="*/ 138113 w 4481513"/>
              <a:gd name="connsiteY0" fmla="*/ 0 h 4749800"/>
              <a:gd name="connsiteX1" fmla="*/ 804863 w 4481513"/>
              <a:gd name="connsiteY1" fmla="*/ 4305300 h 4749800"/>
              <a:gd name="connsiteX2" fmla="*/ 1281113 w 4481513"/>
              <a:gd name="connsiteY2" fmla="*/ 2666999 h 4749800"/>
              <a:gd name="connsiteX3" fmla="*/ 2195513 w 4481513"/>
              <a:gd name="connsiteY3" fmla="*/ 3428999 h 4749800"/>
              <a:gd name="connsiteX4" fmla="*/ 4481513 w 4481513"/>
              <a:gd name="connsiteY4" fmla="*/ 0 h 4749800"/>
              <a:gd name="connsiteX0" fmla="*/ 138113 w 4481513"/>
              <a:gd name="connsiteY0" fmla="*/ 0 h 4664075"/>
              <a:gd name="connsiteX1" fmla="*/ 804863 w 4481513"/>
              <a:gd name="connsiteY1" fmla="*/ 4305300 h 4664075"/>
              <a:gd name="connsiteX2" fmla="*/ 1281113 w 4481513"/>
              <a:gd name="connsiteY2" fmla="*/ 2666999 h 4664075"/>
              <a:gd name="connsiteX3" fmla="*/ 2195513 w 4481513"/>
              <a:gd name="connsiteY3" fmla="*/ 3428999 h 4664075"/>
              <a:gd name="connsiteX4" fmla="*/ 4481513 w 4481513"/>
              <a:gd name="connsiteY4" fmla="*/ 0 h 4664075"/>
              <a:gd name="connsiteX0" fmla="*/ 138113 w 4481513"/>
              <a:gd name="connsiteY0" fmla="*/ 0 h 4549775"/>
              <a:gd name="connsiteX1" fmla="*/ 671514 w 4481513"/>
              <a:gd name="connsiteY1" fmla="*/ 4191000 h 4549775"/>
              <a:gd name="connsiteX2" fmla="*/ 1281113 w 4481513"/>
              <a:gd name="connsiteY2" fmla="*/ 2666999 h 4549775"/>
              <a:gd name="connsiteX3" fmla="*/ 2195513 w 4481513"/>
              <a:gd name="connsiteY3" fmla="*/ 3428999 h 4549775"/>
              <a:gd name="connsiteX4" fmla="*/ 4481513 w 4481513"/>
              <a:gd name="connsiteY4" fmla="*/ 0 h 4549775"/>
              <a:gd name="connsiteX0" fmla="*/ 138113 w 4481513"/>
              <a:gd name="connsiteY0" fmla="*/ 0 h 4648200"/>
              <a:gd name="connsiteX1" fmla="*/ 671514 w 4481513"/>
              <a:gd name="connsiteY1" fmla="*/ 4191000 h 4648200"/>
              <a:gd name="connsiteX2" fmla="*/ 1281114 w 4481513"/>
              <a:gd name="connsiteY2" fmla="*/ 2743200 h 4648200"/>
              <a:gd name="connsiteX3" fmla="*/ 2195513 w 4481513"/>
              <a:gd name="connsiteY3" fmla="*/ 3428999 h 4648200"/>
              <a:gd name="connsiteX4" fmla="*/ 4481513 w 4481513"/>
              <a:gd name="connsiteY4" fmla="*/ 0 h 4648200"/>
              <a:gd name="connsiteX0" fmla="*/ 138113 w 4405312"/>
              <a:gd name="connsiteY0" fmla="*/ 0 h 4648201"/>
              <a:gd name="connsiteX1" fmla="*/ 595313 w 4405312"/>
              <a:gd name="connsiteY1" fmla="*/ 4191001 h 4648201"/>
              <a:gd name="connsiteX2" fmla="*/ 1204913 w 4405312"/>
              <a:gd name="connsiteY2" fmla="*/ 2743201 h 4648201"/>
              <a:gd name="connsiteX3" fmla="*/ 2119312 w 4405312"/>
              <a:gd name="connsiteY3" fmla="*/ 3429000 h 4648201"/>
              <a:gd name="connsiteX4" fmla="*/ 4405312 w 4405312"/>
              <a:gd name="connsiteY4" fmla="*/ 1 h 4648201"/>
              <a:gd name="connsiteX0" fmla="*/ 52388 w 4319587"/>
              <a:gd name="connsiteY0" fmla="*/ 0 h 4648201"/>
              <a:gd name="connsiteX1" fmla="*/ 509588 w 4319587"/>
              <a:gd name="connsiteY1" fmla="*/ 4191001 h 4648201"/>
              <a:gd name="connsiteX2" fmla="*/ 1119188 w 4319587"/>
              <a:gd name="connsiteY2" fmla="*/ 2743201 h 4648201"/>
              <a:gd name="connsiteX3" fmla="*/ 2033587 w 4319587"/>
              <a:gd name="connsiteY3" fmla="*/ 3429000 h 4648201"/>
              <a:gd name="connsiteX4" fmla="*/ 4319587 w 4319587"/>
              <a:gd name="connsiteY4" fmla="*/ 1 h 4648201"/>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52388 w 4319588"/>
              <a:gd name="connsiteY0" fmla="*/ 0 h 4737100"/>
              <a:gd name="connsiteX1" fmla="*/ 509589 w 4319588"/>
              <a:gd name="connsiteY1" fmla="*/ 4267200 h 4737100"/>
              <a:gd name="connsiteX2" fmla="*/ 1119189 w 4319588"/>
              <a:gd name="connsiteY2" fmla="*/ 2819400 h 4737100"/>
              <a:gd name="connsiteX3" fmla="*/ 2033588 w 4319588"/>
              <a:gd name="connsiteY3" fmla="*/ 3505199 h 4737100"/>
              <a:gd name="connsiteX4" fmla="*/ 4319588 w 4319588"/>
              <a:gd name="connsiteY4" fmla="*/ 76200 h 4737100"/>
              <a:gd name="connsiteX0" fmla="*/ 52388 w 4395788"/>
              <a:gd name="connsiteY0" fmla="*/ 0 h 4737100"/>
              <a:gd name="connsiteX1" fmla="*/ 585789 w 4395788"/>
              <a:gd name="connsiteY1" fmla="*/ 4267200 h 4737100"/>
              <a:gd name="connsiteX2" fmla="*/ 1195389 w 4395788"/>
              <a:gd name="connsiteY2" fmla="*/ 2819400 h 4737100"/>
              <a:gd name="connsiteX3" fmla="*/ 2109788 w 4395788"/>
              <a:gd name="connsiteY3" fmla="*/ 3505199 h 4737100"/>
              <a:gd name="connsiteX4" fmla="*/ 4395788 w 4395788"/>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37100"/>
              <a:gd name="connsiteX1" fmla="*/ 538164 w 4348163"/>
              <a:gd name="connsiteY1" fmla="*/ 4267200 h 4737100"/>
              <a:gd name="connsiteX2" fmla="*/ 1147764 w 4348163"/>
              <a:gd name="connsiteY2" fmla="*/ 2819400 h 4737100"/>
              <a:gd name="connsiteX3" fmla="*/ 2062163 w 4348163"/>
              <a:gd name="connsiteY3" fmla="*/ 3505199 h 4737100"/>
              <a:gd name="connsiteX4" fmla="*/ 4348163 w 4348163"/>
              <a:gd name="connsiteY4" fmla="*/ 76200 h 4737100"/>
              <a:gd name="connsiteX0" fmla="*/ 4763 w 4348163"/>
              <a:gd name="connsiteY0" fmla="*/ 0 h 4765675"/>
              <a:gd name="connsiteX1" fmla="*/ 538164 w 4348163"/>
              <a:gd name="connsiteY1" fmla="*/ 4267200 h 4765675"/>
              <a:gd name="connsiteX2" fmla="*/ 1147764 w 4348163"/>
              <a:gd name="connsiteY2" fmla="*/ 2819400 h 4765675"/>
              <a:gd name="connsiteX3" fmla="*/ 2062163 w 4348163"/>
              <a:gd name="connsiteY3" fmla="*/ 3505199 h 4765675"/>
              <a:gd name="connsiteX4" fmla="*/ 4348163 w 4348163"/>
              <a:gd name="connsiteY4" fmla="*/ 76200 h 4765675"/>
              <a:gd name="connsiteX0" fmla="*/ 4763 w 4348163"/>
              <a:gd name="connsiteY0" fmla="*/ 0 h 4660900"/>
              <a:gd name="connsiteX1" fmla="*/ 538164 w 4348163"/>
              <a:gd name="connsiteY1" fmla="*/ 4267200 h 4660900"/>
              <a:gd name="connsiteX2" fmla="*/ 1147764 w 4348163"/>
              <a:gd name="connsiteY2" fmla="*/ 2819400 h 4660900"/>
              <a:gd name="connsiteX3" fmla="*/ 2062163 w 4348163"/>
              <a:gd name="connsiteY3" fmla="*/ 3505199 h 4660900"/>
              <a:gd name="connsiteX4" fmla="*/ 4348163 w 4348163"/>
              <a:gd name="connsiteY4" fmla="*/ 76200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63" h="4660900">
                <a:moveTo>
                  <a:pt x="4763" y="0"/>
                </a:moveTo>
                <a:cubicBezTo>
                  <a:pt x="0" y="1750219"/>
                  <a:pt x="242889" y="3873500"/>
                  <a:pt x="538164" y="4267200"/>
                </a:cubicBezTo>
                <a:cubicBezTo>
                  <a:pt x="833439" y="4660900"/>
                  <a:pt x="925514" y="3022600"/>
                  <a:pt x="1147764" y="2819400"/>
                </a:cubicBezTo>
                <a:cubicBezTo>
                  <a:pt x="1379539" y="2673350"/>
                  <a:pt x="1341438" y="3530599"/>
                  <a:pt x="2062163" y="3505199"/>
                </a:cubicBezTo>
                <a:cubicBezTo>
                  <a:pt x="2982913" y="3451224"/>
                  <a:pt x="4119563" y="908050"/>
                  <a:pt x="4348163" y="7620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sp>
        <p:nvSpPr>
          <p:cNvPr id="32" name="TextBox 31"/>
          <p:cNvSpPr txBox="1"/>
          <p:nvPr/>
        </p:nvSpPr>
        <p:spPr>
          <a:xfrm>
            <a:off x="6019800" y="5562600"/>
            <a:ext cx="2286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Black-box function</a:t>
            </a:r>
            <a:endParaRPr lang="en-US" b="1" dirty="0">
              <a:latin typeface="Times New Roman" pitchFamily="18" charset="0"/>
              <a:cs typeface="Times New Roman" pitchFamily="18" charset="0"/>
            </a:endParaRPr>
          </a:p>
        </p:txBody>
      </p:sp>
      <p:cxnSp>
        <p:nvCxnSpPr>
          <p:cNvPr id="33" name="Straight Arrow Connector 32"/>
          <p:cNvCxnSpPr>
            <a:cxnSpLocks noChangeAspect="1"/>
          </p:cNvCxnSpPr>
          <p:nvPr/>
        </p:nvCxnSpPr>
        <p:spPr>
          <a:xfrm flipH="1" flipV="1">
            <a:off x="5943600" y="5562600"/>
            <a:ext cx="152400" cy="9987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7" name="Flowchart: Predefined Process 16"/>
          <p:cNvSpPr/>
          <p:nvPr/>
        </p:nvSpPr>
        <p:spPr bwMode="auto">
          <a:xfrm>
            <a:off x="2029691" y="2372201"/>
            <a:ext cx="1855932" cy="607545"/>
          </a:xfrm>
          <a:prstGeom prst="roundRect">
            <a:avLst/>
          </a:prstGeom>
          <a:solidFill>
            <a:schemeClr val="tx2">
              <a:lumMod val="20000"/>
              <a:lumOff val="80000"/>
            </a:schemeClr>
          </a:solidFill>
          <a:ln w="12700">
            <a:solidFill>
              <a:schemeClr val="tx2">
                <a:lumMod val="50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Initial sampling</a:t>
            </a:r>
          </a:p>
        </p:txBody>
      </p:sp>
      <p:sp>
        <p:nvSpPr>
          <p:cNvPr id="34" name="Flowchart: Predefined Process 16"/>
          <p:cNvSpPr/>
          <p:nvPr/>
        </p:nvSpPr>
        <p:spPr bwMode="auto">
          <a:xfrm>
            <a:off x="2029691" y="3220566"/>
            <a:ext cx="1855932" cy="607545"/>
          </a:xfrm>
          <a:prstGeom prst="roundRect">
            <a:avLst/>
          </a:prstGeom>
          <a:solidFill>
            <a:schemeClr val="tx2">
              <a:lumMod val="20000"/>
              <a:lumOff val="80000"/>
            </a:schemeClr>
          </a:solidFill>
          <a:ln w="12700">
            <a:solidFill>
              <a:schemeClr val="tx2">
                <a:lumMod val="50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a:latin typeface="+mj-lt"/>
                <a:cs typeface="Times New Roman" pitchFamily="18" charset="0"/>
              </a:rPr>
              <a:t>Build surrogate model</a:t>
            </a:r>
          </a:p>
        </p:txBody>
      </p:sp>
      <p:grpSp>
        <p:nvGrpSpPr>
          <p:cNvPr id="5" name="Group 4"/>
          <p:cNvGrpSpPr/>
          <p:nvPr/>
        </p:nvGrpSpPr>
        <p:grpSpPr>
          <a:xfrm>
            <a:off x="5276843" y="2764625"/>
            <a:ext cx="4171957" cy="2710107"/>
            <a:chOff x="5276843" y="2764625"/>
            <a:chExt cx="4171957" cy="2710107"/>
          </a:xfrm>
        </p:grpSpPr>
        <p:sp>
          <p:nvSpPr>
            <p:cNvPr id="35" name="Freeform 34"/>
            <p:cNvSpPr>
              <a:spLocks noChangeAspect="1"/>
            </p:cNvSpPr>
            <p:nvPr/>
          </p:nvSpPr>
          <p:spPr>
            <a:xfrm>
              <a:off x="5276843" y="2764625"/>
              <a:ext cx="3062287" cy="2195512"/>
            </a:xfrm>
            <a:custGeom>
              <a:avLst/>
              <a:gdLst>
                <a:gd name="connsiteX0" fmla="*/ 0 w 4572000"/>
                <a:gd name="connsiteY0" fmla="*/ 0 h 3277870"/>
                <a:gd name="connsiteX1" fmla="*/ 2293620 w 4572000"/>
                <a:gd name="connsiteY1" fmla="*/ 3276600 h 3277870"/>
                <a:gd name="connsiteX2" fmla="*/ 4572000 w 4572000"/>
                <a:gd name="connsiteY2" fmla="*/ 7620 h 3277870"/>
              </a:gdLst>
              <a:ahLst/>
              <a:cxnLst>
                <a:cxn ang="0">
                  <a:pos x="connsiteX0" y="connsiteY0"/>
                </a:cxn>
                <a:cxn ang="0">
                  <a:pos x="connsiteX1" y="connsiteY1"/>
                </a:cxn>
                <a:cxn ang="0">
                  <a:pos x="connsiteX2" y="connsiteY2"/>
                </a:cxn>
              </a:cxnLst>
              <a:rect l="l" t="t" r="r" b="b"/>
              <a:pathLst>
                <a:path w="4572000" h="3277870">
                  <a:moveTo>
                    <a:pt x="0" y="0"/>
                  </a:moveTo>
                  <a:cubicBezTo>
                    <a:pt x="765810" y="1637665"/>
                    <a:pt x="1531620" y="3275330"/>
                    <a:pt x="2293620" y="3276600"/>
                  </a:cubicBezTo>
                  <a:cubicBezTo>
                    <a:pt x="3055620" y="3277870"/>
                    <a:pt x="3813810" y="1642745"/>
                    <a:pt x="4572000" y="7620"/>
                  </a:cubicBezTo>
                </a:path>
              </a:pathLst>
            </a:cu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sp>
          <p:nvSpPr>
            <p:cNvPr id="36" name="TextBox 35"/>
            <p:cNvSpPr txBox="1"/>
            <p:nvPr/>
          </p:nvSpPr>
          <p:spPr>
            <a:xfrm>
              <a:off x="7162800" y="5105400"/>
              <a:ext cx="2286000" cy="369332"/>
            </a:xfrm>
            <a:prstGeom prst="rect">
              <a:avLst/>
            </a:prstGeom>
            <a:noFill/>
          </p:spPr>
          <p:txBody>
            <a:bodyPr wrap="square" rtlCol="0">
              <a:spAutoFit/>
            </a:bodyPr>
            <a:lstStyle/>
            <a:p>
              <a:r>
                <a:rPr lang="en-US" b="1" dirty="0" smtClean="0">
                  <a:solidFill>
                    <a:srgbClr val="0038FD"/>
                  </a:solidFill>
                  <a:latin typeface="Times New Roman" pitchFamily="18" charset="0"/>
                  <a:cs typeface="Times New Roman" pitchFamily="18" charset="0"/>
                </a:rPr>
                <a:t>Current model</a:t>
              </a:r>
              <a:endParaRPr lang="en-US" b="1" dirty="0">
                <a:solidFill>
                  <a:srgbClr val="0038FD"/>
                </a:solidFill>
                <a:latin typeface="Times New Roman" pitchFamily="18" charset="0"/>
                <a:cs typeface="Times New Roman" pitchFamily="18" charset="0"/>
              </a:endParaRPr>
            </a:p>
          </p:txBody>
        </p:sp>
        <p:cxnSp>
          <p:nvCxnSpPr>
            <p:cNvPr id="37" name="Straight Arrow Connector 36"/>
            <p:cNvCxnSpPr>
              <a:cxnSpLocks noChangeAspect="1"/>
            </p:cNvCxnSpPr>
            <p:nvPr/>
          </p:nvCxnSpPr>
          <p:spPr>
            <a:xfrm flipH="1" flipV="1">
              <a:off x="6934200" y="5049995"/>
              <a:ext cx="214993" cy="168666"/>
            </a:xfrm>
            <a:prstGeom prst="straightConnector1">
              <a:avLst/>
            </a:prstGeom>
            <a:ln w="25400">
              <a:solidFill>
                <a:srgbClr val="0038FD"/>
              </a:solidFill>
              <a:tailEnd type="stealth"/>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405283" y="3020687"/>
            <a:ext cx="2865577" cy="1806206"/>
            <a:chOff x="5405283" y="3020687"/>
            <a:chExt cx="2865577" cy="1806206"/>
          </a:xfrm>
        </p:grpSpPr>
        <p:sp>
          <p:nvSpPr>
            <p:cNvPr id="28" name="Oval 27"/>
            <p:cNvSpPr>
              <a:spLocks noChangeAspect="1"/>
            </p:cNvSpPr>
            <p:nvPr/>
          </p:nvSpPr>
          <p:spPr>
            <a:xfrm>
              <a:off x="8151988" y="3020687"/>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29" name="Oval 28"/>
            <p:cNvSpPr>
              <a:spLocks noChangeAspect="1"/>
            </p:cNvSpPr>
            <p:nvPr/>
          </p:nvSpPr>
          <p:spPr>
            <a:xfrm>
              <a:off x="7294281" y="4558689"/>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0" name="Oval 29"/>
            <p:cNvSpPr>
              <a:spLocks noChangeAspect="1"/>
            </p:cNvSpPr>
            <p:nvPr/>
          </p:nvSpPr>
          <p:spPr>
            <a:xfrm>
              <a:off x="6375309" y="4708021"/>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1" name="Oval 30"/>
            <p:cNvSpPr>
              <a:spLocks noChangeAspect="1"/>
            </p:cNvSpPr>
            <p:nvPr/>
          </p:nvSpPr>
          <p:spPr>
            <a:xfrm>
              <a:off x="5405283" y="3087057"/>
              <a:ext cx="118872" cy="118872"/>
            </a:xfrm>
            <a:prstGeom prst="ellipse">
              <a:avLst/>
            </a:prstGeom>
            <a:solidFill>
              <a:schemeClr val="tx2">
                <a:lumMod val="40000"/>
                <a:lumOff val="60000"/>
              </a:schemeClr>
            </a:solidFill>
            <a:ln w="317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grpSp>
      <p:grpSp>
        <p:nvGrpSpPr>
          <p:cNvPr id="8" name="Group 7"/>
          <p:cNvGrpSpPr/>
          <p:nvPr/>
        </p:nvGrpSpPr>
        <p:grpSpPr>
          <a:xfrm>
            <a:off x="4495800" y="3705239"/>
            <a:ext cx="1233679" cy="1645525"/>
            <a:chOff x="4495800" y="3705239"/>
            <a:chExt cx="1233679" cy="1645525"/>
          </a:xfrm>
        </p:grpSpPr>
        <p:cxnSp>
          <p:nvCxnSpPr>
            <p:cNvPr id="38" name="Straight Connector 37"/>
            <p:cNvCxnSpPr/>
            <p:nvPr/>
          </p:nvCxnSpPr>
          <p:spPr>
            <a:xfrm flipH="1">
              <a:off x="5029200" y="3705239"/>
              <a:ext cx="700279"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029200" y="5340364"/>
              <a:ext cx="70027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noChangeAspect="1"/>
            </p:cNvCxnSpPr>
            <p:nvPr/>
          </p:nvCxnSpPr>
          <p:spPr>
            <a:xfrm flipV="1">
              <a:off x="5044377" y="3705239"/>
              <a:ext cx="0" cy="514364"/>
            </a:xfrm>
            <a:prstGeom prst="straightConnector1">
              <a:avLst/>
            </a:prstGeom>
            <a:ln w="25400">
              <a:solidFill>
                <a:schemeClr val="accent3"/>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noChangeAspect="1"/>
            </p:cNvCxnSpPr>
            <p:nvPr/>
          </p:nvCxnSpPr>
          <p:spPr>
            <a:xfrm>
              <a:off x="5044377" y="4865716"/>
              <a:ext cx="0" cy="485048"/>
            </a:xfrm>
            <a:prstGeom prst="straightConnector1">
              <a:avLst/>
            </a:prstGeom>
            <a:ln w="25400">
              <a:solidFill>
                <a:schemeClr val="accent3"/>
              </a:solidFill>
              <a:tailEnd type="stealt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95800" y="4219603"/>
              <a:ext cx="1097154" cy="646113"/>
            </a:xfrm>
            <a:prstGeom prst="rect">
              <a:avLst/>
            </a:prstGeom>
            <a:noFill/>
          </p:spPr>
          <p:txBody>
            <a:bodyPr wrap="square">
              <a:spAutoFit/>
            </a:bodyPr>
            <a:lstStyle/>
            <a:p>
              <a:pPr algn="ctr">
                <a:defRPr/>
              </a:pPr>
              <a:r>
                <a:rPr lang="en-US" b="1" dirty="0">
                  <a:solidFill>
                    <a:schemeClr val="accent3"/>
                  </a:solidFill>
                  <a:latin typeface="Times New Roman" pitchFamily="18" charset="0"/>
                  <a:cs typeface="Times New Roman" pitchFamily="18" charset="0"/>
                </a:rPr>
                <a:t>Model</a:t>
              </a:r>
            </a:p>
            <a:p>
              <a:pPr algn="ctr">
                <a:defRPr/>
              </a:pPr>
              <a:r>
                <a:rPr lang="en-US" b="1" dirty="0">
                  <a:solidFill>
                    <a:schemeClr val="accent3"/>
                  </a:solidFill>
                  <a:latin typeface="Times New Roman" pitchFamily="18" charset="0"/>
                  <a:cs typeface="Times New Roman" pitchFamily="18" charset="0"/>
                </a:rPr>
                <a:t>error</a:t>
              </a:r>
            </a:p>
          </p:txBody>
        </p:sp>
      </p:grpSp>
      <p:sp>
        <p:nvSpPr>
          <p:cNvPr id="45" name="Flowchart: Predefined Process 16"/>
          <p:cNvSpPr/>
          <p:nvPr/>
        </p:nvSpPr>
        <p:spPr bwMode="auto">
          <a:xfrm>
            <a:off x="2029691" y="4069355"/>
            <a:ext cx="1855932" cy="607545"/>
          </a:xfrm>
          <a:prstGeom prst="roundRect">
            <a:avLst/>
          </a:prstGeom>
          <a:solidFill>
            <a:schemeClr val="tx2">
              <a:lumMod val="20000"/>
              <a:lumOff val="80000"/>
            </a:schemeClr>
          </a:solidFill>
          <a:ln w="12700">
            <a:solidFill>
              <a:schemeClr val="tx2">
                <a:lumMod val="50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b="1" dirty="0" smtClean="0">
                <a:latin typeface="+mj-lt"/>
                <a:cs typeface="Times New Roman" pitchFamily="18" charset="0"/>
              </a:rPr>
              <a:t>Adaptive sampling</a:t>
            </a:r>
            <a:endParaRPr lang="en-US" b="1" dirty="0">
              <a:latin typeface="+mj-lt"/>
              <a:cs typeface="Times New Roman" pitchFamily="18" charset="0"/>
            </a:endParaRPr>
          </a:p>
        </p:txBody>
      </p:sp>
      <p:sp>
        <p:nvSpPr>
          <p:cNvPr id="51" name="Rectangle 50"/>
          <p:cNvSpPr/>
          <p:nvPr/>
        </p:nvSpPr>
        <p:spPr bwMode="auto">
          <a:xfrm>
            <a:off x="474996" y="3949557"/>
            <a:ext cx="1061515" cy="884613"/>
          </a:xfrm>
          <a:prstGeom prst="rect">
            <a:avLst/>
          </a:prstGeom>
          <a:solidFill>
            <a:schemeClr val="tx2">
              <a:lumMod val="20000"/>
              <a:lumOff val="80000"/>
            </a:schemeClr>
          </a:solidFill>
          <a:ln w="12700">
            <a:solidFill>
              <a:schemeClr val="tx2">
                <a:lumMod val="50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600" b="1" dirty="0">
                <a:latin typeface="+mj-lt"/>
                <a:cs typeface="Times New Roman" pitchFamily="18" charset="0"/>
              </a:rPr>
              <a:t>Update training data set</a:t>
            </a:r>
          </a:p>
        </p:txBody>
      </p:sp>
      <p:grpSp>
        <p:nvGrpSpPr>
          <p:cNvPr id="9" name="Group 8"/>
          <p:cNvGrpSpPr/>
          <p:nvPr/>
        </p:nvGrpSpPr>
        <p:grpSpPr>
          <a:xfrm>
            <a:off x="5410200" y="2641948"/>
            <a:ext cx="4288953" cy="2901950"/>
            <a:chOff x="5546725" y="2784984"/>
            <a:chExt cx="4288953" cy="2901950"/>
          </a:xfrm>
        </p:grpSpPr>
        <p:sp>
          <p:nvSpPr>
            <p:cNvPr id="54" name="Freeform 53"/>
            <p:cNvSpPr>
              <a:spLocks noChangeAspect="1"/>
            </p:cNvSpPr>
            <p:nvPr/>
          </p:nvSpPr>
          <p:spPr bwMode="auto">
            <a:xfrm>
              <a:off x="5546725" y="2784984"/>
              <a:ext cx="2927350" cy="2901950"/>
            </a:xfrm>
            <a:custGeom>
              <a:avLst/>
              <a:gdLst>
                <a:gd name="connsiteX0" fmla="*/ 0 w 4572000"/>
                <a:gd name="connsiteY0" fmla="*/ 0 h 3277870"/>
                <a:gd name="connsiteX1" fmla="*/ 2293620 w 4572000"/>
                <a:gd name="connsiteY1" fmla="*/ 3276600 h 3277870"/>
                <a:gd name="connsiteX2" fmla="*/ 4572000 w 4572000"/>
                <a:gd name="connsiteY2" fmla="*/ 7620 h 3277870"/>
                <a:gd name="connsiteX0" fmla="*/ 0 w 4572000"/>
                <a:gd name="connsiteY0" fmla="*/ 0 h 3667442"/>
                <a:gd name="connsiteX1" fmla="*/ 1200150 w 4572000"/>
                <a:gd name="connsiteY1" fmla="*/ 2352675 h 3667442"/>
                <a:gd name="connsiteX2" fmla="*/ 2293620 w 4572000"/>
                <a:gd name="connsiteY2" fmla="*/ 3276600 h 3667442"/>
                <a:gd name="connsiteX3" fmla="*/ 4572000 w 4572000"/>
                <a:gd name="connsiteY3" fmla="*/ 7620 h 3667442"/>
                <a:gd name="connsiteX0" fmla="*/ 0 w 4572000"/>
                <a:gd name="connsiteY0" fmla="*/ 0 h 4508500"/>
                <a:gd name="connsiteX1" fmla="*/ 762000 w 4572000"/>
                <a:gd name="connsiteY1" fmla="*/ 3962400 h 4508500"/>
                <a:gd name="connsiteX2" fmla="*/ 2293620 w 4572000"/>
                <a:gd name="connsiteY2" fmla="*/ 3276600 h 4508500"/>
                <a:gd name="connsiteX3" fmla="*/ 4572000 w 4572000"/>
                <a:gd name="connsiteY3" fmla="*/ 7620 h 4508500"/>
                <a:gd name="connsiteX0" fmla="*/ 0 w 4572000"/>
                <a:gd name="connsiteY0" fmla="*/ 0 h 4616450"/>
                <a:gd name="connsiteX1" fmla="*/ 762000 w 4572000"/>
                <a:gd name="connsiteY1" fmla="*/ 3962400 h 4616450"/>
                <a:gd name="connsiteX2" fmla="*/ 1638300 w 4572000"/>
                <a:gd name="connsiteY2" fmla="*/ 39243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9362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590800 w 4572000"/>
                <a:gd name="connsiteY3" fmla="*/ 3276600 h 4616450"/>
                <a:gd name="connsiteX4" fmla="*/ 4572000 w 4572000"/>
                <a:gd name="connsiteY4" fmla="*/ 7620 h 4616450"/>
                <a:gd name="connsiteX0" fmla="*/ 0 w 4572000"/>
                <a:gd name="connsiteY0" fmla="*/ 0 h 4616450"/>
                <a:gd name="connsiteX1" fmla="*/ 762000 w 4572000"/>
                <a:gd name="connsiteY1" fmla="*/ 3962400 h 4616450"/>
                <a:gd name="connsiteX2" fmla="*/ 1371600 w 4572000"/>
                <a:gd name="connsiteY2" fmla="*/ 2514600 h 4616450"/>
                <a:gd name="connsiteX3" fmla="*/ 2286000 w 4572000"/>
                <a:gd name="connsiteY3" fmla="*/ 3276600 h 4616450"/>
                <a:gd name="connsiteX4" fmla="*/ 4572000 w 4572000"/>
                <a:gd name="connsiteY4" fmla="*/ 7620 h 46164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845050"/>
                <a:gd name="connsiteX1" fmla="*/ 609600 w 4419600"/>
                <a:gd name="connsiteY1" fmla="*/ 4191000 h 4845050"/>
                <a:gd name="connsiteX2" fmla="*/ 1219200 w 4419600"/>
                <a:gd name="connsiteY2" fmla="*/ 2743200 h 4845050"/>
                <a:gd name="connsiteX3" fmla="*/ 2133600 w 4419600"/>
                <a:gd name="connsiteY3" fmla="*/ 3505200 h 4845050"/>
                <a:gd name="connsiteX4" fmla="*/ 4419600 w 4419600"/>
                <a:gd name="connsiteY4" fmla="*/ 236220 h 4845050"/>
                <a:gd name="connsiteX0" fmla="*/ 0 w 4419600"/>
                <a:gd name="connsiteY0" fmla="*/ 0 h 4616450"/>
                <a:gd name="connsiteX1" fmla="*/ 457200 w 4419600"/>
                <a:gd name="connsiteY1" fmla="*/ 3962400 h 4616450"/>
                <a:gd name="connsiteX2" fmla="*/ 1219200 w 4419600"/>
                <a:gd name="connsiteY2" fmla="*/ 27432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133600 w 4419600"/>
                <a:gd name="connsiteY3" fmla="*/ 35052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0 w 4419600"/>
                <a:gd name="connsiteY0" fmla="*/ 0 h 4616450"/>
                <a:gd name="connsiteX1" fmla="*/ 457200 w 4419600"/>
                <a:gd name="connsiteY1" fmla="*/ 3962400 h 4616450"/>
                <a:gd name="connsiteX2" fmla="*/ 1143000 w 4419600"/>
                <a:gd name="connsiteY2" fmla="*/ 2895600 h 4616450"/>
                <a:gd name="connsiteX3" fmla="*/ 2286000 w 4419600"/>
                <a:gd name="connsiteY3" fmla="*/ 3352800 h 4616450"/>
                <a:gd name="connsiteX4" fmla="*/ 4419600 w 4419600"/>
                <a:gd name="connsiteY4" fmla="*/ 236220 h 4616450"/>
                <a:gd name="connsiteX0" fmla="*/ 92075 w 4511675"/>
                <a:gd name="connsiteY0" fmla="*/ 0 h 4464050"/>
                <a:gd name="connsiteX1" fmla="*/ 549275 w 4511675"/>
                <a:gd name="connsiteY1" fmla="*/ 3962400 h 4464050"/>
                <a:gd name="connsiteX2" fmla="*/ 1235075 w 4511675"/>
                <a:gd name="connsiteY2" fmla="*/ 2895600 h 4464050"/>
                <a:gd name="connsiteX3" fmla="*/ 2378075 w 4511675"/>
                <a:gd name="connsiteY3" fmla="*/ 3352800 h 4464050"/>
                <a:gd name="connsiteX4" fmla="*/ 4511675 w 4511675"/>
                <a:gd name="connsiteY4" fmla="*/ 236220 h 4464050"/>
                <a:gd name="connsiteX0" fmla="*/ 0 w 4419600"/>
                <a:gd name="connsiteY0" fmla="*/ 0 h 4445000"/>
                <a:gd name="connsiteX1" fmla="*/ 457200 w 4419600"/>
                <a:gd name="connsiteY1" fmla="*/ 3962400 h 4445000"/>
                <a:gd name="connsiteX2" fmla="*/ 1143000 w 4419600"/>
                <a:gd name="connsiteY2" fmla="*/ 2895600 h 4445000"/>
                <a:gd name="connsiteX3" fmla="*/ 2286000 w 4419600"/>
                <a:gd name="connsiteY3" fmla="*/ 3352800 h 4445000"/>
                <a:gd name="connsiteX4" fmla="*/ 4419600 w 4419600"/>
                <a:gd name="connsiteY4" fmla="*/ 236220 h 4445000"/>
                <a:gd name="connsiteX0" fmla="*/ 0 w 4419600"/>
                <a:gd name="connsiteY0" fmla="*/ 0 h 4368800"/>
                <a:gd name="connsiteX1" fmla="*/ 381000 w 4419600"/>
                <a:gd name="connsiteY1" fmla="*/ 3886200 h 4368800"/>
                <a:gd name="connsiteX2" fmla="*/ 1143000 w 4419600"/>
                <a:gd name="connsiteY2" fmla="*/ 2895600 h 4368800"/>
                <a:gd name="connsiteX3" fmla="*/ 2286000 w 4419600"/>
                <a:gd name="connsiteY3" fmla="*/ 3352800 h 4368800"/>
                <a:gd name="connsiteX4" fmla="*/ 4419600 w 4419600"/>
                <a:gd name="connsiteY4" fmla="*/ 236220 h 4368800"/>
                <a:gd name="connsiteX0" fmla="*/ 0 w 4343400"/>
                <a:gd name="connsiteY0" fmla="*/ 0 h 4368800"/>
                <a:gd name="connsiteX1" fmla="*/ 304800 w 4343400"/>
                <a:gd name="connsiteY1" fmla="*/ 3886200 h 4368800"/>
                <a:gd name="connsiteX2" fmla="*/ 1066800 w 4343400"/>
                <a:gd name="connsiteY2" fmla="*/ 2895600 h 4368800"/>
                <a:gd name="connsiteX3" fmla="*/ 2209800 w 4343400"/>
                <a:gd name="connsiteY3" fmla="*/ 3352800 h 4368800"/>
                <a:gd name="connsiteX4" fmla="*/ 4343400 w 4343400"/>
                <a:gd name="connsiteY4" fmla="*/ 236220 h 4368800"/>
                <a:gd name="connsiteX0" fmla="*/ 0 w 4343400"/>
                <a:gd name="connsiteY0" fmla="*/ 0 h 4521200"/>
                <a:gd name="connsiteX1" fmla="*/ 457200 w 4343400"/>
                <a:gd name="connsiteY1" fmla="*/ 4038600 h 4521200"/>
                <a:gd name="connsiteX2" fmla="*/ 1066800 w 4343400"/>
                <a:gd name="connsiteY2" fmla="*/ 2895600 h 4521200"/>
                <a:gd name="connsiteX3" fmla="*/ 2209800 w 4343400"/>
                <a:gd name="connsiteY3" fmla="*/ 3352800 h 4521200"/>
                <a:gd name="connsiteX4" fmla="*/ 4343400 w 4343400"/>
                <a:gd name="connsiteY4" fmla="*/ 236220 h 4521200"/>
                <a:gd name="connsiteX0" fmla="*/ 25400 w 4368800"/>
                <a:gd name="connsiteY0" fmla="*/ 0 h 4483100"/>
                <a:gd name="connsiteX1" fmla="*/ 482600 w 4368800"/>
                <a:gd name="connsiteY1" fmla="*/ 4038600 h 4483100"/>
                <a:gd name="connsiteX2" fmla="*/ 1092200 w 4368800"/>
                <a:gd name="connsiteY2" fmla="*/ 2895600 h 4483100"/>
                <a:gd name="connsiteX3" fmla="*/ 2235200 w 4368800"/>
                <a:gd name="connsiteY3" fmla="*/ 3352800 h 4483100"/>
                <a:gd name="connsiteX4" fmla="*/ 4368800 w 4368800"/>
                <a:gd name="connsiteY4" fmla="*/ 236220 h 4483100"/>
                <a:gd name="connsiteX0" fmla="*/ 25400 w 4368800"/>
                <a:gd name="connsiteY0" fmla="*/ 0 h 4330700"/>
                <a:gd name="connsiteX1" fmla="*/ 482600 w 4368800"/>
                <a:gd name="connsiteY1" fmla="*/ 4038600 h 4330700"/>
                <a:gd name="connsiteX2" fmla="*/ 1092200 w 4368800"/>
                <a:gd name="connsiteY2" fmla="*/ 2895600 h 4330700"/>
                <a:gd name="connsiteX3" fmla="*/ 2235200 w 4368800"/>
                <a:gd name="connsiteY3" fmla="*/ 3352800 h 4330700"/>
                <a:gd name="connsiteX4" fmla="*/ 4368800 w 4368800"/>
                <a:gd name="connsiteY4" fmla="*/ 236220 h 433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800" h="4330700">
                  <a:moveTo>
                    <a:pt x="25400" y="0"/>
                  </a:moveTo>
                  <a:cubicBezTo>
                    <a:pt x="92075" y="792162"/>
                    <a:pt x="0" y="3594100"/>
                    <a:pt x="482600" y="4038600"/>
                  </a:cubicBezTo>
                  <a:cubicBezTo>
                    <a:pt x="793750" y="4330700"/>
                    <a:pt x="800100" y="3009900"/>
                    <a:pt x="1092200" y="2895600"/>
                  </a:cubicBezTo>
                  <a:cubicBezTo>
                    <a:pt x="1384300" y="2781300"/>
                    <a:pt x="1384300" y="3481705"/>
                    <a:pt x="2235200" y="3352800"/>
                  </a:cubicBezTo>
                  <a:cubicBezTo>
                    <a:pt x="3086100" y="3223895"/>
                    <a:pt x="3610610" y="1871345"/>
                    <a:pt x="4368800" y="236220"/>
                  </a:cubicBezTo>
                </a:path>
              </a:pathLst>
            </a:custGeom>
            <a:ln w="57150">
              <a:solidFill>
                <a:schemeClr val="accent3"/>
              </a:solidFill>
            </a:ln>
            <a:effectLst/>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US" b="1" dirty="0"/>
            </a:p>
          </p:txBody>
        </p:sp>
        <p:sp>
          <p:nvSpPr>
            <p:cNvPr id="55" name="TextBox 54"/>
            <p:cNvSpPr txBox="1"/>
            <p:nvPr/>
          </p:nvSpPr>
          <p:spPr>
            <a:xfrm>
              <a:off x="7549678" y="4967313"/>
              <a:ext cx="2286000" cy="369332"/>
            </a:xfrm>
            <a:prstGeom prst="rect">
              <a:avLst/>
            </a:prstGeom>
            <a:noFill/>
          </p:spPr>
          <p:txBody>
            <a:bodyPr wrap="square" rtlCol="0">
              <a:spAutoFit/>
            </a:bodyPr>
            <a:lstStyle/>
            <a:p>
              <a:r>
                <a:rPr lang="en-US" b="1" dirty="0" smtClean="0">
                  <a:solidFill>
                    <a:schemeClr val="accent3"/>
                  </a:solidFill>
                  <a:latin typeface="Times New Roman" pitchFamily="18" charset="0"/>
                  <a:cs typeface="Times New Roman" pitchFamily="18" charset="0"/>
                </a:rPr>
                <a:t>New model</a:t>
              </a:r>
              <a:endParaRPr lang="en-US" b="1" dirty="0">
                <a:solidFill>
                  <a:schemeClr val="accent3"/>
                </a:solidFill>
                <a:latin typeface="Times New Roman" pitchFamily="18" charset="0"/>
                <a:cs typeface="Times New Roman" pitchFamily="18" charset="0"/>
              </a:endParaRPr>
            </a:p>
          </p:txBody>
        </p:sp>
        <p:cxnSp>
          <p:nvCxnSpPr>
            <p:cNvPr id="56" name="Straight Arrow Connector 55"/>
            <p:cNvCxnSpPr>
              <a:cxnSpLocks noChangeAspect="1"/>
            </p:cNvCxnSpPr>
            <p:nvPr/>
          </p:nvCxnSpPr>
          <p:spPr>
            <a:xfrm flipH="1" flipV="1">
              <a:off x="7334685" y="4986651"/>
              <a:ext cx="214993" cy="168666"/>
            </a:xfrm>
            <a:prstGeom prst="straightConnector1">
              <a:avLst/>
            </a:prstGeom>
            <a:ln w="25400">
              <a:solidFill>
                <a:schemeClr val="accent3"/>
              </a:solidFill>
              <a:tailEnd type="stealt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405283" y="3020687"/>
            <a:ext cx="2865577" cy="1806206"/>
            <a:chOff x="5557683" y="3048000"/>
            <a:chExt cx="2865577" cy="1806206"/>
          </a:xfrm>
        </p:grpSpPr>
        <p:sp>
          <p:nvSpPr>
            <p:cNvPr id="46" name="Oval 45"/>
            <p:cNvSpPr>
              <a:spLocks noChangeAspect="1"/>
            </p:cNvSpPr>
            <p:nvPr/>
          </p:nvSpPr>
          <p:spPr>
            <a:xfrm>
              <a:off x="8304388" y="3048000"/>
              <a:ext cx="118872" cy="11887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7" name="Oval 46"/>
            <p:cNvSpPr>
              <a:spLocks noChangeAspect="1"/>
            </p:cNvSpPr>
            <p:nvPr/>
          </p:nvSpPr>
          <p:spPr>
            <a:xfrm>
              <a:off x="7446681" y="4586002"/>
              <a:ext cx="118872" cy="11887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8" name="Oval 47"/>
            <p:cNvSpPr>
              <a:spLocks noChangeAspect="1"/>
            </p:cNvSpPr>
            <p:nvPr/>
          </p:nvSpPr>
          <p:spPr>
            <a:xfrm>
              <a:off x="6527709" y="4735334"/>
              <a:ext cx="118872" cy="11887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9" name="Oval 48"/>
            <p:cNvSpPr>
              <a:spLocks noChangeAspect="1"/>
            </p:cNvSpPr>
            <p:nvPr/>
          </p:nvSpPr>
          <p:spPr>
            <a:xfrm>
              <a:off x="5557683" y="3114370"/>
              <a:ext cx="118872" cy="118872"/>
            </a:xfrm>
            <a:prstGeom prst="ellipse">
              <a:avLst/>
            </a:prstGeom>
            <a:solidFill>
              <a:schemeClr val="accent3">
                <a:lumMod val="20000"/>
                <a:lumOff val="80000"/>
              </a:schemeClr>
            </a:solidFill>
            <a:ln w="317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grpSp>
      <p:sp>
        <p:nvSpPr>
          <p:cNvPr id="40" name="Oval 39"/>
          <p:cNvSpPr>
            <a:spLocks noChangeAspect="1"/>
          </p:cNvSpPr>
          <p:nvPr/>
        </p:nvSpPr>
        <p:spPr>
          <a:xfrm>
            <a:off x="5672328" y="5291328"/>
            <a:ext cx="118872" cy="118872"/>
          </a:xfrm>
          <a:prstGeom prst="ellipse">
            <a:avLst/>
          </a:prstGeom>
          <a:solidFill>
            <a:schemeClr val="accent3">
              <a:lumMod val="20000"/>
              <a:lumOff val="80000"/>
            </a:schemeClr>
          </a:solidFill>
          <a:ln w="31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Tree>
    <p:extLst>
      <p:ext uri="{BB962C8B-B14F-4D97-AF65-F5344CB8AC3E}">
        <p14:creationId xmlns:p14="http://schemas.microsoft.com/office/powerpoint/2010/main" val="41623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grpId="2"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4" grpId="0" animBg="1"/>
      <p:bldP spid="34" grpId="1" animBg="1"/>
      <p:bldP spid="34" grpId="2" animBg="1"/>
      <p:bldP spid="45" grpId="0" animBg="1"/>
      <p:bldP spid="45" grpId="1" animBg="1"/>
      <p:bldP spid="51" grpId="0" animBg="1"/>
      <p:bldP spid="51" grpId="1"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complexity tradeoff</a:t>
            </a:r>
            <a:endParaRPr lang="en-US" dirty="0"/>
          </a:p>
        </p:txBody>
      </p:sp>
      <p:grpSp>
        <p:nvGrpSpPr>
          <p:cNvPr id="14" name="Group 13"/>
          <p:cNvGrpSpPr/>
          <p:nvPr/>
        </p:nvGrpSpPr>
        <p:grpSpPr>
          <a:xfrm>
            <a:off x="1825667" y="1134070"/>
            <a:ext cx="6327733" cy="5114330"/>
            <a:chOff x="2251379" y="1134070"/>
            <a:chExt cx="6327733" cy="5114330"/>
          </a:xfrm>
        </p:grpSpPr>
        <p:sp>
          <p:nvSpPr>
            <p:cNvPr id="10" name="TextBox 9"/>
            <p:cNvSpPr txBox="1"/>
            <p:nvPr/>
          </p:nvSpPr>
          <p:spPr>
            <a:xfrm>
              <a:off x="4800600" y="1134070"/>
              <a:ext cx="3778512" cy="923330"/>
            </a:xfrm>
            <a:prstGeom prst="rect">
              <a:avLst/>
            </a:prstGeom>
            <a:noFill/>
          </p:spPr>
          <p:txBody>
            <a:bodyPr wrap="square" rtlCol="0">
              <a:spAutoFit/>
            </a:bodyPr>
            <a:lstStyle/>
            <a:p>
              <a:pPr algn="ctr"/>
              <a:r>
                <a:rPr lang="en-US" b="1" dirty="0" smtClean="0">
                  <a:latin typeface="Times" pitchFamily="18" charset="0"/>
                  <a:cs typeface="Times" pitchFamily="18" charset="0"/>
                </a:rPr>
                <a:t>Kriging </a:t>
              </a:r>
              <a:r>
                <a:rPr lang="en-US" sz="1600" dirty="0" smtClean="0">
                  <a:latin typeface="Times" pitchFamily="18" charset="0"/>
                  <a:cs typeface="Times" pitchFamily="18" charset="0"/>
                </a:rPr>
                <a:t>[Krige, 63]</a:t>
              </a:r>
              <a:endParaRPr lang="en-US" dirty="0" smtClean="0">
                <a:latin typeface="Times" pitchFamily="18" charset="0"/>
                <a:cs typeface="Times" pitchFamily="18" charset="0"/>
              </a:endParaRPr>
            </a:p>
            <a:p>
              <a:pPr algn="ctr"/>
              <a:r>
                <a:rPr lang="en-US" b="1" dirty="0">
                  <a:latin typeface="Times" pitchFamily="18" charset="0"/>
                  <a:cs typeface="Times" pitchFamily="18" charset="0"/>
                </a:rPr>
                <a:t>N</a:t>
              </a:r>
              <a:r>
                <a:rPr lang="en-US" b="1" dirty="0" smtClean="0">
                  <a:latin typeface="Times" pitchFamily="18" charset="0"/>
                  <a:cs typeface="Times" pitchFamily="18" charset="0"/>
                </a:rPr>
                <a:t>eural nets </a:t>
              </a:r>
              <a:r>
                <a:rPr lang="en-US" sz="1600" dirty="0" smtClean="0">
                  <a:latin typeface="Times" pitchFamily="18" charset="0"/>
                  <a:cs typeface="Times" pitchFamily="18" charset="0"/>
                </a:rPr>
                <a:t>[McCulloch-Pitts, 43]</a:t>
              </a:r>
              <a:r>
                <a:rPr lang="en-US" b="1" dirty="0" smtClean="0">
                  <a:latin typeface="Times" pitchFamily="18" charset="0"/>
                  <a:cs typeface="Times" pitchFamily="18" charset="0"/>
                </a:rPr>
                <a:t> </a:t>
              </a:r>
            </a:p>
            <a:p>
              <a:pPr algn="ctr"/>
              <a:r>
                <a:rPr lang="en-US" b="1" dirty="0">
                  <a:latin typeface="Times" pitchFamily="18" charset="0"/>
                  <a:cs typeface="Times" pitchFamily="18" charset="0"/>
                </a:rPr>
                <a:t>R</a:t>
              </a:r>
              <a:r>
                <a:rPr lang="en-US" b="1" dirty="0" smtClean="0">
                  <a:latin typeface="Times" pitchFamily="18" charset="0"/>
                  <a:cs typeface="Times" pitchFamily="18" charset="0"/>
                </a:rPr>
                <a:t>adial basis functions </a:t>
              </a:r>
              <a:r>
                <a:rPr lang="en-US" sz="1600" dirty="0" smtClean="0">
                  <a:latin typeface="Times" pitchFamily="18" charset="0"/>
                  <a:cs typeface="Times" pitchFamily="18" charset="0"/>
                </a:rPr>
                <a:t>[Buhman, 00]</a:t>
              </a:r>
              <a:endParaRPr lang="en-US" dirty="0">
                <a:latin typeface="Times" pitchFamily="18" charset="0"/>
                <a:cs typeface="Times" pitchFamily="18" charset="0"/>
              </a:endParaRPr>
            </a:p>
          </p:txBody>
        </p:sp>
        <p:grpSp>
          <p:nvGrpSpPr>
            <p:cNvPr id="3" name="Group 2"/>
            <p:cNvGrpSpPr/>
            <p:nvPr/>
          </p:nvGrpSpPr>
          <p:grpSpPr>
            <a:xfrm>
              <a:off x="2251379" y="1977551"/>
              <a:ext cx="4641242" cy="4270849"/>
              <a:chOff x="264875" y="1676400"/>
              <a:chExt cx="4641242" cy="4270849"/>
            </a:xfrm>
          </p:grpSpPr>
          <p:cxnSp>
            <p:nvCxnSpPr>
              <p:cNvPr id="15" name="Straight Connector 14"/>
              <p:cNvCxnSpPr/>
              <p:nvPr/>
            </p:nvCxnSpPr>
            <p:spPr>
              <a:xfrm flipH="1">
                <a:off x="2149061" y="2057400"/>
                <a:ext cx="1295400"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64875" y="1676400"/>
                <a:ext cx="4641242" cy="4270849"/>
                <a:chOff x="3005366" y="1828800"/>
                <a:chExt cx="3928834" cy="3615295"/>
              </a:xfrm>
            </p:grpSpPr>
            <p:cxnSp>
              <p:nvCxnSpPr>
                <p:cNvPr id="5" name="Straight Arrow Connector 4"/>
                <p:cNvCxnSpPr/>
                <p:nvPr/>
              </p:nvCxnSpPr>
              <p:spPr>
                <a:xfrm flipV="1">
                  <a:off x="3360863" y="1828800"/>
                  <a:ext cx="0" cy="3276600"/>
                </a:xfrm>
                <a:prstGeom prst="straightConnector1">
                  <a:avLst/>
                </a:prstGeom>
                <a:ln w="38100">
                  <a:solidFill>
                    <a:schemeClr val="tx1">
                      <a:lumMod val="50000"/>
                      <a:lumOff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352800" y="5113867"/>
                  <a:ext cx="3581400" cy="0"/>
                </a:xfrm>
                <a:prstGeom prst="straightConnector1">
                  <a:avLst/>
                </a:prstGeom>
                <a:ln w="38100">
                  <a:solidFill>
                    <a:schemeClr val="tx1">
                      <a:lumMod val="50000"/>
                      <a:lumOff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5543" y="5105400"/>
                  <a:ext cx="2242457" cy="338695"/>
                </a:xfrm>
                <a:prstGeom prst="rect">
                  <a:avLst/>
                </a:prstGeom>
                <a:noFill/>
              </p:spPr>
              <p:txBody>
                <a:bodyPr wrap="square" rtlCol="0">
                  <a:spAutoFit/>
                </a:bodyPr>
                <a:lstStyle/>
                <a:p>
                  <a:pPr algn="r"/>
                  <a:r>
                    <a:rPr lang="en-US" sz="2000" b="1" dirty="0" smtClean="0">
                      <a:latin typeface="Times" pitchFamily="18" charset="0"/>
                      <a:cs typeface="Times" pitchFamily="18" charset="0"/>
                    </a:rPr>
                    <a:t>Model complexity</a:t>
                  </a:r>
                  <a:endParaRPr lang="en-US" b="1" dirty="0">
                    <a:latin typeface="Times" pitchFamily="18" charset="0"/>
                    <a:cs typeface="Times" pitchFamily="18" charset="0"/>
                  </a:endParaRPr>
                </a:p>
              </p:txBody>
            </p:sp>
            <p:sp>
              <p:nvSpPr>
                <p:cNvPr id="8" name="TextBox 7"/>
                <p:cNvSpPr txBox="1"/>
                <p:nvPr/>
              </p:nvSpPr>
              <p:spPr>
                <a:xfrm rot="16200000">
                  <a:off x="2069814" y="2856501"/>
                  <a:ext cx="2209800" cy="338695"/>
                </a:xfrm>
                <a:prstGeom prst="rect">
                  <a:avLst/>
                </a:prstGeom>
                <a:noFill/>
              </p:spPr>
              <p:txBody>
                <a:bodyPr wrap="square" rtlCol="0">
                  <a:spAutoFit/>
                </a:bodyPr>
                <a:lstStyle/>
                <a:p>
                  <a:pPr algn="r"/>
                  <a:r>
                    <a:rPr lang="en-US" sz="2000" b="1" dirty="0" smtClean="0">
                      <a:latin typeface="Times" pitchFamily="18" charset="0"/>
                      <a:cs typeface="Times" pitchFamily="18" charset="0"/>
                    </a:rPr>
                    <a:t>Model accuracy</a:t>
                  </a:r>
                  <a:endParaRPr lang="en-US" b="1" dirty="0">
                    <a:latin typeface="Times" pitchFamily="18" charset="0"/>
                    <a:cs typeface="Times" pitchFamily="18" charset="0"/>
                  </a:endParaRPr>
                </a:p>
              </p:txBody>
            </p:sp>
            <p:sp>
              <p:nvSpPr>
                <p:cNvPr id="9" name="TextBox 8"/>
                <p:cNvSpPr txBox="1"/>
                <p:nvPr/>
              </p:nvSpPr>
              <p:spPr>
                <a:xfrm>
                  <a:off x="3557766" y="4670051"/>
                  <a:ext cx="2895601" cy="312641"/>
                </a:xfrm>
                <a:prstGeom prst="rect">
                  <a:avLst/>
                </a:prstGeom>
                <a:noFill/>
              </p:spPr>
              <p:txBody>
                <a:bodyPr wrap="square" rtlCol="0">
                  <a:spAutoFit/>
                </a:bodyPr>
                <a:lstStyle/>
                <a:p>
                  <a:r>
                    <a:rPr lang="en-US" b="1" dirty="0" smtClean="0">
                      <a:latin typeface="Times" pitchFamily="18" charset="0"/>
                      <a:cs typeface="Times" pitchFamily="18" charset="0"/>
                    </a:rPr>
                    <a:t>Linear response surface</a:t>
                  </a:r>
                  <a:endParaRPr lang="en-US" b="1" dirty="0">
                    <a:latin typeface="Times" pitchFamily="18" charset="0"/>
                    <a:cs typeface="Times" pitchFamily="18" charset="0"/>
                  </a:endParaRPr>
                </a:p>
              </p:txBody>
            </p:sp>
            <p:sp>
              <p:nvSpPr>
                <p:cNvPr id="11" name="Freeform 10"/>
                <p:cNvSpPr/>
                <p:nvPr/>
              </p:nvSpPr>
              <p:spPr>
                <a:xfrm>
                  <a:off x="4052711" y="2022311"/>
                  <a:ext cx="2415822" cy="2652889"/>
                </a:xfrm>
                <a:custGeom>
                  <a:avLst/>
                  <a:gdLst>
                    <a:gd name="connsiteX0" fmla="*/ 0 w 2415822"/>
                    <a:gd name="connsiteY0" fmla="*/ 2652889 h 2652889"/>
                    <a:gd name="connsiteX1" fmla="*/ 1027289 w 2415822"/>
                    <a:gd name="connsiteY1" fmla="*/ 778933 h 2652889"/>
                    <a:gd name="connsiteX2" fmla="*/ 2415822 w 2415822"/>
                    <a:gd name="connsiteY2" fmla="*/ 0 h 2652889"/>
                    <a:gd name="connsiteX3" fmla="*/ 2415822 w 2415822"/>
                    <a:gd name="connsiteY3" fmla="*/ 0 h 2652889"/>
                    <a:gd name="connsiteX0" fmla="*/ 0 w 2415822"/>
                    <a:gd name="connsiteY0" fmla="*/ 2652889 h 2652889"/>
                    <a:gd name="connsiteX1" fmla="*/ 903111 w 2415822"/>
                    <a:gd name="connsiteY1" fmla="*/ 688622 h 2652889"/>
                    <a:gd name="connsiteX2" fmla="*/ 2415822 w 2415822"/>
                    <a:gd name="connsiteY2" fmla="*/ 0 h 2652889"/>
                    <a:gd name="connsiteX3" fmla="*/ 2415822 w 2415822"/>
                    <a:gd name="connsiteY3" fmla="*/ 0 h 2652889"/>
                    <a:gd name="connsiteX0" fmla="*/ 0 w 2415822"/>
                    <a:gd name="connsiteY0" fmla="*/ 2652889 h 2652889"/>
                    <a:gd name="connsiteX1" fmla="*/ 903111 w 2415822"/>
                    <a:gd name="connsiteY1" fmla="*/ 688622 h 2652889"/>
                    <a:gd name="connsiteX2" fmla="*/ 2415822 w 2415822"/>
                    <a:gd name="connsiteY2" fmla="*/ 0 h 2652889"/>
                    <a:gd name="connsiteX3" fmla="*/ 2415822 w 2415822"/>
                    <a:gd name="connsiteY3" fmla="*/ 0 h 2652889"/>
                    <a:gd name="connsiteX0" fmla="*/ 0 w 2415822"/>
                    <a:gd name="connsiteY0" fmla="*/ 2652889 h 2652889"/>
                    <a:gd name="connsiteX1" fmla="*/ 925689 w 2415822"/>
                    <a:gd name="connsiteY1" fmla="*/ 925688 h 2652889"/>
                    <a:gd name="connsiteX2" fmla="*/ 2415822 w 2415822"/>
                    <a:gd name="connsiteY2" fmla="*/ 0 h 2652889"/>
                    <a:gd name="connsiteX3" fmla="*/ 2415822 w 2415822"/>
                    <a:gd name="connsiteY3" fmla="*/ 0 h 2652889"/>
                    <a:gd name="connsiteX0" fmla="*/ 0 w 2415822"/>
                    <a:gd name="connsiteY0" fmla="*/ 2652889 h 2652889"/>
                    <a:gd name="connsiteX1" fmla="*/ 697089 w 2415822"/>
                    <a:gd name="connsiteY1" fmla="*/ 849488 h 2652889"/>
                    <a:gd name="connsiteX2" fmla="*/ 2415822 w 2415822"/>
                    <a:gd name="connsiteY2" fmla="*/ 0 h 2652889"/>
                    <a:gd name="connsiteX3" fmla="*/ 2415822 w 2415822"/>
                    <a:gd name="connsiteY3" fmla="*/ 0 h 2652889"/>
                    <a:gd name="connsiteX0" fmla="*/ 0 w 2415822"/>
                    <a:gd name="connsiteY0" fmla="*/ 2652889 h 2652889"/>
                    <a:gd name="connsiteX1" fmla="*/ 697089 w 2415822"/>
                    <a:gd name="connsiteY1" fmla="*/ 849488 h 2652889"/>
                    <a:gd name="connsiteX2" fmla="*/ 2415822 w 2415822"/>
                    <a:gd name="connsiteY2" fmla="*/ 0 h 2652889"/>
                    <a:gd name="connsiteX3" fmla="*/ 2415822 w 2415822"/>
                    <a:gd name="connsiteY3" fmla="*/ 0 h 2652889"/>
                    <a:gd name="connsiteX0" fmla="*/ 0 w 2415822"/>
                    <a:gd name="connsiteY0" fmla="*/ 2652889 h 2652889"/>
                    <a:gd name="connsiteX1" fmla="*/ 697089 w 2415822"/>
                    <a:gd name="connsiteY1" fmla="*/ 849488 h 2652889"/>
                    <a:gd name="connsiteX2" fmla="*/ 2415822 w 2415822"/>
                    <a:gd name="connsiteY2" fmla="*/ 0 h 2652889"/>
                    <a:gd name="connsiteX3" fmla="*/ 2415822 w 2415822"/>
                    <a:gd name="connsiteY3" fmla="*/ 0 h 2652889"/>
                    <a:gd name="connsiteX0" fmla="*/ 0 w 2415822"/>
                    <a:gd name="connsiteY0" fmla="*/ 2652889 h 2652889"/>
                    <a:gd name="connsiteX1" fmla="*/ 761593 w 2415822"/>
                    <a:gd name="connsiteY1" fmla="*/ 655977 h 2652889"/>
                    <a:gd name="connsiteX2" fmla="*/ 2415822 w 2415822"/>
                    <a:gd name="connsiteY2" fmla="*/ 0 h 2652889"/>
                    <a:gd name="connsiteX3" fmla="*/ 2415822 w 2415822"/>
                    <a:gd name="connsiteY3" fmla="*/ 0 h 2652889"/>
                    <a:gd name="connsiteX0" fmla="*/ 0 w 2415822"/>
                    <a:gd name="connsiteY0" fmla="*/ 2652889 h 2652889"/>
                    <a:gd name="connsiteX1" fmla="*/ 770808 w 2415822"/>
                    <a:gd name="connsiteY1" fmla="*/ 702051 h 2652889"/>
                    <a:gd name="connsiteX2" fmla="*/ 2415822 w 2415822"/>
                    <a:gd name="connsiteY2" fmla="*/ 0 h 2652889"/>
                    <a:gd name="connsiteX3" fmla="*/ 2415822 w 2415822"/>
                    <a:gd name="connsiteY3" fmla="*/ 0 h 2652889"/>
                    <a:gd name="connsiteX0" fmla="*/ 0 w 2415822"/>
                    <a:gd name="connsiteY0" fmla="*/ 2652889 h 2652889"/>
                    <a:gd name="connsiteX1" fmla="*/ 770808 w 2415822"/>
                    <a:gd name="connsiteY1" fmla="*/ 702051 h 2652889"/>
                    <a:gd name="connsiteX2" fmla="*/ 2415822 w 2415822"/>
                    <a:gd name="connsiteY2" fmla="*/ 0 h 2652889"/>
                    <a:gd name="connsiteX3" fmla="*/ 2415822 w 2415822"/>
                    <a:gd name="connsiteY3" fmla="*/ 0 h 2652889"/>
                  </a:gdLst>
                  <a:ahLst/>
                  <a:cxnLst>
                    <a:cxn ang="0">
                      <a:pos x="connsiteX0" y="connsiteY0"/>
                    </a:cxn>
                    <a:cxn ang="0">
                      <a:pos x="connsiteX1" y="connsiteY1"/>
                    </a:cxn>
                    <a:cxn ang="0">
                      <a:pos x="connsiteX2" y="connsiteY2"/>
                    </a:cxn>
                    <a:cxn ang="0">
                      <a:pos x="connsiteX3" y="connsiteY3"/>
                    </a:cxn>
                  </a:cxnLst>
                  <a:rect l="l" t="t" r="r" b="b"/>
                  <a:pathLst>
                    <a:path w="2415822" h="2652889">
                      <a:moveTo>
                        <a:pt x="0" y="2652889"/>
                      </a:moveTo>
                      <a:cubicBezTo>
                        <a:pt x="170812" y="1860785"/>
                        <a:pt x="345593" y="1268377"/>
                        <a:pt x="770808" y="702051"/>
                      </a:cubicBezTo>
                      <a:cubicBezTo>
                        <a:pt x="1196023" y="135725"/>
                        <a:pt x="1994968" y="42893"/>
                        <a:pt x="2415822" y="0"/>
                      </a:cubicBezTo>
                      <a:lnTo>
                        <a:pt x="2415822" y="0"/>
                      </a:lnTo>
                    </a:path>
                  </a:pathLst>
                </a:custGeom>
                <a:noFill/>
                <a:ln w="381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grpSp>
          <p:sp>
            <p:nvSpPr>
              <p:cNvPr id="13" name="TextBox 12"/>
              <p:cNvSpPr txBox="1"/>
              <p:nvPr/>
            </p:nvSpPr>
            <p:spPr>
              <a:xfrm>
                <a:off x="995179" y="1998897"/>
                <a:ext cx="1219200" cy="646331"/>
              </a:xfrm>
              <a:prstGeom prst="rect">
                <a:avLst/>
              </a:prstGeom>
              <a:noFill/>
            </p:spPr>
            <p:txBody>
              <a:bodyPr wrap="square" rtlCol="0">
                <a:spAutoFit/>
              </a:bodyPr>
              <a:lstStyle/>
              <a:p>
                <a:pPr algn="r"/>
                <a:r>
                  <a:rPr lang="en-US" b="1" dirty="0" smtClean="0">
                    <a:solidFill>
                      <a:schemeClr val="accent3"/>
                    </a:solidFill>
                    <a:latin typeface="Times" pitchFamily="18" charset="0"/>
                    <a:cs typeface="Times" pitchFamily="18" charset="0"/>
                  </a:rPr>
                  <a:t>Preferred region </a:t>
                </a:r>
                <a:endParaRPr lang="en-US" b="1" dirty="0">
                  <a:solidFill>
                    <a:schemeClr val="accent3"/>
                  </a:solidFill>
                  <a:latin typeface="Times" pitchFamily="18" charset="0"/>
                  <a:cs typeface="Times" pitchFamily="18" charset="0"/>
                </a:endParaRPr>
              </a:p>
            </p:txBody>
          </p:sp>
          <p:cxnSp>
            <p:nvCxnSpPr>
              <p:cNvPr id="16" name="Straight Connector 15"/>
              <p:cNvCxnSpPr/>
              <p:nvPr/>
            </p:nvCxnSpPr>
            <p:spPr>
              <a:xfrm flipH="1">
                <a:off x="2149061" y="2590800"/>
                <a:ext cx="374468"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225261" y="2057400"/>
                <a:ext cx="0" cy="533400"/>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Freeform 3"/>
            <p:cNvSpPr/>
            <p:nvPr/>
          </p:nvSpPr>
          <p:spPr>
            <a:xfrm rot="11155781" flipV="1">
              <a:off x="3588036" y="5128597"/>
              <a:ext cx="341256" cy="273477"/>
            </a:xfrm>
            <a:custGeom>
              <a:avLst/>
              <a:gdLst>
                <a:gd name="connsiteX0" fmla="*/ 0 w 261257"/>
                <a:gd name="connsiteY0" fmla="*/ 213756 h 213756"/>
                <a:gd name="connsiteX1" fmla="*/ 130629 w 261257"/>
                <a:gd name="connsiteY1" fmla="*/ 71252 h 213756"/>
                <a:gd name="connsiteX2" fmla="*/ 118753 w 261257"/>
                <a:gd name="connsiteY2" fmla="*/ 190006 h 213756"/>
                <a:gd name="connsiteX3" fmla="*/ 261257 w 261257"/>
                <a:gd name="connsiteY3" fmla="*/ 0 h 213756"/>
                <a:gd name="connsiteX4" fmla="*/ 261257 w 261257"/>
                <a:gd name="connsiteY4" fmla="*/ 0 h 213756"/>
                <a:gd name="connsiteX0" fmla="*/ 0 w 308759"/>
                <a:gd name="connsiteY0" fmla="*/ 285008 h 285008"/>
                <a:gd name="connsiteX1" fmla="*/ 130629 w 308759"/>
                <a:gd name="connsiteY1" fmla="*/ 142504 h 285008"/>
                <a:gd name="connsiteX2" fmla="*/ 118753 w 308759"/>
                <a:gd name="connsiteY2" fmla="*/ 261258 h 285008"/>
                <a:gd name="connsiteX3" fmla="*/ 261257 w 308759"/>
                <a:gd name="connsiteY3" fmla="*/ 71252 h 285008"/>
                <a:gd name="connsiteX4" fmla="*/ 308759 w 308759"/>
                <a:gd name="connsiteY4" fmla="*/ 0 h 285008"/>
                <a:gd name="connsiteX0" fmla="*/ 0 w 261257"/>
                <a:gd name="connsiteY0" fmla="*/ 213756 h 213756"/>
                <a:gd name="connsiteX1" fmla="*/ 130629 w 261257"/>
                <a:gd name="connsiteY1" fmla="*/ 71252 h 213756"/>
                <a:gd name="connsiteX2" fmla="*/ 118753 w 261257"/>
                <a:gd name="connsiteY2" fmla="*/ 190006 h 213756"/>
                <a:gd name="connsiteX3" fmla="*/ 261257 w 261257"/>
                <a:gd name="connsiteY3" fmla="*/ 0 h 213756"/>
                <a:gd name="connsiteX0" fmla="*/ 0 w 294282"/>
                <a:gd name="connsiteY0" fmla="*/ 240751 h 240751"/>
                <a:gd name="connsiteX1" fmla="*/ 163654 w 294282"/>
                <a:gd name="connsiteY1" fmla="*/ 71252 h 240751"/>
                <a:gd name="connsiteX2" fmla="*/ 151778 w 294282"/>
                <a:gd name="connsiteY2" fmla="*/ 190006 h 240751"/>
                <a:gd name="connsiteX3" fmla="*/ 294282 w 294282"/>
                <a:gd name="connsiteY3" fmla="*/ 0 h 240751"/>
                <a:gd name="connsiteX0" fmla="*/ 0 w 341256"/>
                <a:gd name="connsiteY0" fmla="*/ 273477 h 273477"/>
                <a:gd name="connsiteX1" fmla="*/ 163654 w 341256"/>
                <a:gd name="connsiteY1" fmla="*/ 103978 h 273477"/>
                <a:gd name="connsiteX2" fmla="*/ 151778 w 341256"/>
                <a:gd name="connsiteY2" fmla="*/ 222732 h 273477"/>
                <a:gd name="connsiteX3" fmla="*/ 341256 w 341256"/>
                <a:gd name="connsiteY3" fmla="*/ 0 h 273477"/>
              </a:gdLst>
              <a:ahLst/>
              <a:cxnLst>
                <a:cxn ang="0">
                  <a:pos x="connsiteX0" y="connsiteY0"/>
                </a:cxn>
                <a:cxn ang="0">
                  <a:pos x="connsiteX1" y="connsiteY1"/>
                </a:cxn>
                <a:cxn ang="0">
                  <a:pos x="connsiteX2" y="connsiteY2"/>
                </a:cxn>
                <a:cxn ang="0">
                  <a:pos x="connsiteX3" y="connsiteY3"/>
                </a:cxn>
              </a:cxnLst>
              <a:rect l="l" t="t" r="r" b="b"/>
              <a:pathLst>
                <a:path w="341256" h="273477">
                  <a:moveTo>
                    <a:pt x="0" y="273477"/>
                  </a:moveTo>
                  <a:cubicBezTo>
                    <a:pt x="55418" y="204204"/>
                    <a:pt x="138358" y="112435"/>
                    <a:pt x="163654" y="103978"/>
                  </a:cubicBezTo>
                  <a:cubicBezTo>
                    <a:pt x="188950" y="95521"/>
                    <a:pt x="122178" y="240062"/>
                    <a:pt x="151778" y="222732"/>
                  </a:cubicBezTo>
                  <a:cubicBezTo>
                    <a:pt x="181378" y="205402"/>
                    <a:pt x="309588" y="43543"/>
                    <a:pt x="341256" y="0"/>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1173171">
              <a:off x="6109810" y="1953898"/>
              <a:ext cx="341256" cy="273477"/>
            </a:xfrm>
            <a:custGeom>
              <a:avLst/>
              <a:gdLst>
                <a:gd name="connsiteX0" fmla="*/ 0 w 261257"/>
                <a:gd name="connsiteY0" fmla="*/ 213756 h 213756"/>
                <a:gd name="connsiteX1" fmla="*/ 130629 w 261257"/>
                <a:gd name="connsiteY1" fmla="*/ 71252 h 213756"/>
                <a:gd name="connsiteX2" fmla="*/ 118753 w 261257"/>
                <a:gd name="connsiteY2" fmla="*/ 190006 h 213756"/>
                <a:gd name="connsiteX3" fmla="*/ 261257 w 261257"/>
                <a:gd name="connsiteY3" fmla="*/ 0 h 213756"/>
                <a:gd name="connsiteX4" fmla="*/ 261257 w 261257"/>
                <a:gd name="connsiteY4" fmla="*/ 0 h 213756"/>
                <a:gd name="connsiteX0" fmla="*/ 0 w 308759"/>
                <a:gd name="connsiteY0" fmla="*/ 285008 h 285008"/>
                <a:gd name="connsiteX1" fmla="*/ 130629 w 308759"/>
                <a:gd name="connsiteY1" fmla="*/ 142504 h 285008"/>
                <a:gd name="connsiteX2" fmla="*/ 118753 w 308759"/>
                <a:gd name="connsiteY2" fmla="*/ 261258 h 285008"/>
                <a:gd name="connsiteX3" fmla="*/ 261257 w 308759"/>
                <a:gd name="connsiteY3" fmla="*/ 71252 h 285008"/>
                <a:gd name="connsiteX4" fmla="*/ 308759 w 308759"/>
                <a:gd name="connsiteY4" fmla="*/ 0 h 285008"/>
                <a:gd name="connsiteX0" fmla="*/ 0 w 261257"/>
                <a:gd name="connsiteY0" fmla="*/ 213756 h 213756"/>
                <a:gd name="connsiteX1" fmla="*/ 130629 w 261257"/>
                <a:gd name="connsiteY1" fmla="*/ 71252 h 213756"/>
                <a:gd name="connsiteX2" fmla="*/ 118753 w 261257"/>
                <a:gd name="connsiteY2" fmla="*/ 190006 h 213756"/>
                <a:gd name="connsiteX3" fmla="*/ 261257 w 261257"/>
                <a:gd name="connsiteY3" fmla="*/ 0 h 213756"/>
                <a:gd name="connsiteX0" fmla="*/ 0 w 294282"/>
                <a:gd name="connsiteY0" fmla="*/ 240751 h 240751"/>
                <a:gd name="connsiteX1" fmla="*/ 163654 w 294282"/>
                <a:gd name="connsiteY1" fmla="*/ 71252 h 240751"/>
                <a:gd name="connsiteX2" fmla="*/ 151778 w 294282"/>
                <a:gd name="connsiteY2" fmla="*/ 190006 h 240751"/>
                <a:gd name="connsiteX3" fmla="*/ 294282 w 294282"/>
                <a:gd name="connsiteY3" fmla="*/ 0 h 240751"/>
                <a:gd name="connsiteX0" fmla="*/ 0 w 341256"/>
                <a:gd name="connsiteY0" fmla="*/ 273477 h 273477"/>
                <a:gd name="connsiteX1" fmla="*/ 163654 w 341256"/>
                <a:gd name="connsiteY1" fmla="*/ 103978 h 273477"/>
                <a:gd name="connsiteX2" fmla="*/ 151778 w 341256"/>
                <a:gd name="connsiteY2" fmla="*/ 222732 h 273477"/>
                <a:gd name="connsiteX3" fmla="*/ 341256 w 341256"/>
                <a:gd name="connsiteY3" fmla="*/ 0 h 273477"/>
              </a:gdLst>
              <a:ahLst/>
              <a:cxnLst>
                <a:cxn ang="0">
                  <a:pos x="connsiteX0" y="connsiteY0"/>
                </a:cxn>
                <a:cxn ang="0">
                  <a:pos x="connsiteX1" y="connsiteY1"/>
                </a:cxn>
                <a:cxn ang="0">
                  <a:pos x="connsiteX2" y="connsiteY2"/>
                </a:cxn>
                <a:cxn ang="0">
                  <a:pos x="connsiteX3" y="connsiteY3"/>
                </a:cxn>
              </a:cxnLst>
              <a:rect l="l" t="t" r="r" b="b"/>
              <a:pathLst>
                <a:path w="341256" h="273477">
                  <a:moveTo>
                    <a:pt x="0" y="273477"/>
                  </a:moveTo>
                  <a:cubicBezTo>
                    <a:pt x="55418" y="204204"/>
                    <a:pt x="138358" y="112435"/>
                    <a:pt x="163654" y="103978"/>
                  </a:cubicBezTo>
                  <a:cubicBezTo>
                    <a:pt x="188950" y="95521"/>
                    <a:pt x="122178" y="240062"/>
                    <a:pt x="151778" y="222732"/>
                  </a:cubicBezTo>
                  <a:cubicBezTo>
                    <a:pt x="181378" y="205402"/>
                    <a:pt x="309588" y="43543"/>
                    <a:pt x="341256" y="0"/>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63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r>
              <a:rPr lang="en-US" sz="2400" dirty="0" smtClean="0"/>
              <a:t>Goal: Identify the </a:t>
            </a:r>
            <a:r>
              <a:rPr lang="en-US" sz="2400" dirty="0" smtClean="0">
                <a:solidFill>
                  <a:schemeClr val="accent3"/>
                </a:solidFill>
              </a:rPr>
              <a:t>functional form </a:t>
            </a:r>
            <a:r>
              <a:rPr lang="en-US" sz="2400" dirty="0" smtClean="0"/>
              <a:t>and </a:t>
            </a:r>
            <a:r>
              <a:rPr lang="en-US" sz="2400" dirty="0" smtClean="0">
                <a:solidFill>
                  <a:schemeClr val="accent3"/>
                </a:solidFill>
              </a:rPr>
              <a:t>complexity</a:t>
            </a:r>
            <a:r>
              <a:rPr lang="en-US" sz="2400" dirty="0" smtClean="0"/>
              <a:t> of the surrogate models</a:t>
            </a:r>
          </a:p>
          <a:p>
            <a:endParaRPr lang="en-US" sz="2400" dirty="0" smtClean="0"/>
          </a:p>
          <a:p>
            <a:r>
              <a:rPr lang="en-US" sz="2400" dirty="0" smtClean="0"/>
              <a:t>Functional form: </a:t>
            </a:r>
          </a:p>
          <a:p>
            <a:pPr lvl="1"/>
            <a:r>
              <a:rPr lang="en-US" sz="2000" dirty="0" smtClean="0"/>
              <a:t>General functional form is unknown: Our method will identify models with combinations of </a:t>
            </a:r>
            <a:r>
              <a:rPr lang="en-US" sz="2000" dirty="0" smtClean="0">
                <a:solidFill>
                  <a:schemeClr val="accent3"/>
                </a:solidFill>
              </a:rPr>
              <a:t>simple basis functions</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p:txBody>
      </p:sp>
      <p:sp>
        <p:nvSpPr>
          <p:cNvPr id="3" name="Title 2"/>
          <p:cNvSpPr>
            <a:spLocks noGrp="1"/>
          </p:cNvSpPr>
          <p:nvPr>
            <p:ph type="title"/>
          </p:nvPr>
        </p:nvSpPr>
        <p:spPr/>
        <p:txBody>
          <a:bodyPr/>
          <a:lstStyle/>
          <a:p>
            <a:r>
              <a:rPr lang="en-US" dirty="0" smtClean="0"/>
              <a:t>Model identification</a:t>
            </a:r>
            <a:endParaRPr lang="en-US" dirty="0"/>
          </a:p>
        </p:txBody>
      </p:sp>
      <p:pic>
        <p:nvPicPr>
          <p:cNvPr id="23556" name="Picture 4" descr="addin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11973" y="3459480"/>
            <a:ext cx="6472428" cy="2805684"/>
          </a:xfrm>
          <a:prstGeom prst="rect">
            <a:avLst/>
          </a:prstGeom>
        </p:spPr>
      </p:pic>
    </p:spTree>
    <p:extLst>
      <p:ext uri="{BB962C8B-B14F-4D97-AF65-F5344CB8AC3E}">
        <p14:creationId xmlns:p14="http://schemas.microsoft.com/office/powerpoint/2010/main" val="56015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05000" y="1572779"/>
            <a:ext cx="6191250" cy="255270"/>
          </a:xfrm>
          <a:prstGeom prst="rect">
            <a:avLst/>
          </a:prstGeom>
        </p:spPr>
      </p:pic>
      <p:sp>
        <p:nvSpPr>
          <p:cNvPr id="2" name="Content Placeholder 1"/>
          <p:cNvSpPr>
            <a:spLocks noGrp="1"/>
          </p:cNvSpPr>
          <p:nvPr>
            <p:ph idx="1"/>
          </p:nvPr>
        </p:nvSpPr>
        <p:spPr/>
        <p:txBody>
          <a:bodyPr/>
          <a:lstStyle/>
          <a:p>
            <a:r>
              <a:rPr lang="en-US" dirty="0" smtClean="0">
                <a:solidFill>
                  <a:srgbClr val="0000FF"/>
                </a:solidFill>
              </a:rPr>
              <a:t>Step </a:t>
            </a:r>
            <a:r>
              <a:rPr lang="en-US" dirty="0">
                <a:solidFill>
                  <a:srgbClr val="0000FF"/>
                </a:solidFill>
              </a:rPr>
              <a:t>1: </a:t>
            </a:r>
            <a:r>
              <a:rPr lang="en-US" dirty="0"/>
              <a:t>Define a large set of potential basis functions</a:t>
            </a:r>
          </a:p>
          <a:p>
            <a:endParaRPr lang="en-US" dirty="0"/>
          </a:p>
          <a:p>
            <a:endParaRPr lang="en-US" dirty="0"/>
          </a:p>
          <a:p>
            <a:r>
              <a:rPr lang="en-US" dirty="0">
                <a:solidFill>
                  <a:srgbClr val="0000FF"/>
                </a:solidFill>
              </a:rPr>
              <a:t>Step 2: </a:t>
            </a:r>
            <a:r>
              <a:rPr lang="en-US" dirty="0"/>
              <a:t>Model reduction</a:t>
            </a:r>
          </a:p>
        </p:txBody>
      </p:sp>
      <p:sp>
        <p:nvSpPr>
          <p:cNvPr id="3" name="Title 2"/>
          <p:cNvSpPr>
            <a:spLocks noGrp="1"/>
          </p:cNvSpPr>
          <p:nvPr>
            <p:ph type="title"/>
          </p:nvPr>
        </p:nvSpPr>
        <p:spPr/>
        <p:txBody>
          <a:bodyPr/>
          <a:lstStyle/>
          <a:p>
            <a:r>
              <a:rPr lang="en-US" dirty="0" err="1"/>
              <a:t>Overfitting</a:t>
            </a:r>
            <a:r>
              <a:rPr lang="en-US" dirty="0"/>
              <a:t> and true error</a:t>
            </a:r>
          </a:p>
        </p:txBody>
      </p:sp>
      <p:pic>
        <p:nvPicPr>
          <p:cNvPr id="14" name="Picture 1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905000" y="1572779"/>
            <a:ext cx="6191250" cy="255270"/>
          </a:xfrm>
          <a:prstGeom prst="rect">
            <a:avLst/>
          </a:prstGeom>
        </p:spPr>
      </p:pic>
      <p:pic>
        <p:nvPicPr>
          <p:cNvPr id="15" name="Picture 1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699426" y="2909402"/>
            <a:ext cx="2727198" cy="306324"/>
          </a:xfrm>
          <a:prstGeom prst="rect">
            <a:avLst/>
          </a:prstGeom>
        </p:spPr>
      </p:pic>
      <p:grpSp>
        <p:nvGrpSpPr>
          <p:cNvPr id="4" name="Group 3"/>
          <p:cNvGrpSpPr/>
          <p:nvPr/>
        </p:nvGrpSpPr>
        <p:grpSpPr>
          <a:xfrm>
            <a:off x="2826280" y="1881397"/>
            <a:ext cx="3657887" cy="969066"/>
            <a:chOff x="2826280" y="1881397"/>
            <a:chExt cx="3657887" cy="969066"/>
          </a:xfrm>
        </p:grpSpPr>
        <p:sp>
          <p:nvSpPr>
            <p:cNvPr id="9" name="Freeform 8"/>
            <p:cNvSpPr/>
            <p:nvPr/>
          </p:nvSpPr>
          <p:spPr>
            <a:xfrm>
              <a:off x="2826280" y="1881397"/>
              <a:ext cx="1826428" cy="969065"/>
            </a:xfrm>
            <a:custGeom>
              <a:avLst/>
              <a:gdLst>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648198"/>
                <a:gd name="connsiteY0" fmla="*/ 0 h 938151"/>
                <a:gd name="connsiteX1" fmla="*/ 2648198 w 2648198"/>
                <a:gd name="connsiteY1" fmla="*/ 938151 h 938151"/>
                <a:gd name="connsiteX2" fmla="*/ 2648198 w 2648198"/>
                <a:gd name="connsiteY2" fmla="*/ 938151 h 938151"/>
                <a:gd name="connsiteX0" fmla="*/ 0 w 2648198"/>
                <a:gd name="connsiteY0" fmla="*/ 0 h 938151"/>
                <a:gd name="connsiteX1" fmla="*/ 2648198 w 2648198"/>
                <a:gd name="connsiteY1" fmla="*/ 938151 h 938151"/>
                <a:gd name="connsiteX2" fmla="*/ 2648198 w 2648198"/>
                <a:gd name="connsiteY2" fmla="*/ 938151 h 938151"/>
                <a:gd name="connsiteX0" fmla="*/ 0 w 3111335"/>
                <a:gd name="connsiteY0" fmla="*/ 0 h 1199408"/>
                <a:gd name="connsiteX1" fmla="*/ 2648198 w 3111335"/>
                <a:gd name="connsiteY1" fmla="*/ 938151 h 1199408"/>
                <a:gd name="connsiteX2" fmla="*/ 3111335 w 3111335"/>
                <a:gd name="connsiteY2" fmla="*/ 1199408 h 1199408"/>
                <a:gd name="connsiteX0" fmla="*/ 0 w 2648198"/>
                <a:gd name="connsiteY0" fmla="*/ 0 h 938151"/>
                <a:gd name="connsiteX1" fmla="*/ 2648198 w 2648198"/>
                <a:gd name="connsiteY1" fmla="*/ 938151 h 938151"/>
                <a:gd name="connsiteX0" fmla="*/ 0 w 2648198"/>
                <a:gd name="connsiteY0" fmla="*/ 0 h 866899"/>
                <a:gd name="connsiteX1" fmla="*/ 2648198 w 2648198"/>
                <a:gd name="connsiteY1" fmla="*/ 866899 h 866899"/>
                <a:gd name="connsiteX0" fmla="*/ 0 w 2648202"/>
                <a:gd name="connsiteY0" fmla="*/ 0 h 866899"/>
                <a:gd name="connsiteX1" fmla="*/ 2648198 w 2648202"/>
                <a:gd name="connsiteY1" fmla="*/ 866899 h 866899"/>
                <a:gd name="connsiteX0" fmla="*/ 4 w 2648206"/>
                <a:gd name="connsiteY0" fmla="*/ 0 h 866899"/>
                <a:gd name="connsiteX1" fmla="*/ 2648202 w 2648206"/>
                <a:gd name="connsiteY1" fmla="*/ 866899 h 866899"/>
                <a:gd name="connsiteX0" fmla="*/ 4 w 2648202"/>
                <a:gd name="connsiteY0" fmla="*/ 0 h 866899"/>
                <a:gd name="connsiteX1" fmla="*/ 2648202 w 2648202"/>
                <a:gd name="connsiteY1" fmla="*/ 866899 h 866899"/>
                <a:gd name="connsiteX0" fmla="*/ 0 w 2648198"/>
                <a:gd name="connsiteY0" fmla="*/ 0 h 866899"/>
                <a:gd name="connsiteX1" fmla="*/ 2648198 w 2648198"/>
                <a:gd name="connsiteY1" fmla="*/ 866899 h 866899"/>
                <a:gd name="connsiteX0" fmla="*/ 0 w 2009071"/>
                <a:gd name="connsiteY0" fmla="*/ 0 h 1065972"/>
                <a:gd name="connsiteX1" fmla="*/ 2009071 w 2009071"/>
                <a:gd name="connsiteY1" fmla="*/ 1065972 h 1065972"/>
                <a:gd name="connsiteX0" fmla="*/ 0 w 2009071"/>
                <a:gd name="connsiteY0" fmla="*/ 0 h 1065972"/>
                <a:gd name="connsiteX1" fmla="*/ 2009071 w 2009071"/>
                <a:gd name="connsiteY1" fmla="*/ 1065972 h 1065972"/>
              </a:gdLst>
              <a:ahLst/>
              <a:cxnLst>
                <a:cxn ang="0">
                  <a:pos x="connsiteX0" y="connsiteY0"/>
                </a:cxn>
                <a:cxn ang="0">
                  <a:pos x="connsiteX1" y="connsiteY1"/>
                </a:cxn>
              </a:cxnLst>
              <a:rect l="l" t="t" r="r" b="b"/>
              <a:pathLst>
                <a:path w="2009071" h="1065972">
                  <a:moveTo>
                    <a:pt x="0" y="0"/>
                  </a:moveTo>
                  <a:cubicBezTo>
                    <a:pt x="233548" y="269173"/>
                    <a:pt x="1623247" y="479788"/>
                    <a:pt x="2009071" y="1065972"/>
                  </a:cubicBezTo>
                </a:path>
              </a:pathLst>
            </a:custGeom>
            <a:noFill/>
            <a:ln w="381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377182" y="1881397"/>
              <a:ext cx="937768" cy="969066"/>
            </a:xfrm>
            <a:custGeom>
              <a:avLst/>
              <a:gdLst>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648198"/>
                <a:gd name="connsiteY0" fmla="*/ 0 h 938151"/>
                <a:gd name="connsiteX1" fmla="*/ 2648198 w 2648198"/>
                <a:gd name="connsiteY1" fmla="*/ 938151 h 938151"/>
                <a:gd name="connsiteX2" fmla="*/ 2648198 w 2648198"/>
                <a:gd name="connsiteY2" fmla="*/ 938151 h 938151"/>
                <a:gd name="connsiteX0" fmla="*/ 0 w 2648198"/>
                <a:gd name="connsiteY0" fmla="*/ 0 h 938151"/>
                <a:gd name="connsiteX1" fmla="*/ 2648198 w 2648198"/>
                <a:gd name="connsiteY1" fmla="*/ 938151 h 938151"/>
                <a:gd name="connsiteX2" fmla="*/ 2648198 w 2648198"/>
                <a:gd name="connsiteY2" fmla="*/ 938151 h 938151"/>
                <a:gd name="connsiteX0" fmla="*/ 0 w 3111335"/>
                <a:gd name="connsiteY0" fmla="*/ 0 h 1199408"/>
                <a:gd name="connsiteX1" fmla="*/ 2648198 w 3111335"/>
                <a:gd name="connsiteY1" fmla="*/ 938151 h 1199408"/>
                <a:gd name="connsiteX2" fmla="*/ 3111335 w 3111335"/>
                <a:gd name="connsiteY2" fmla="*/ 1199408 h 1199408"/>
                <a:gd name="connsiteX0" fmla="*/ 0 w 2648198"/>
                <a:gd name="connsiteY0" fmla="*/ 0 h 938151"/>
                <a:gd name="connsiteX1" fmla="*/ 2648198 w 2648198"/>
                <a:gd name="connsiteY1" fmla="*/ 938151 h 938151"/>
                <a:gd name="connsiteX0" fmla="*/ 0 w 2648198"/>
                <a:gd name="connsiteY0" fmla="*/ 0 h 866899"/>
                <a:gd name="connsiteX1" fmla="*/ 2648198 w 2648198"/>
                <a:gd name="connsiteY1" fmla="*/ 866899 h 866899"/>
                <a:gd name="connsiteX0" fmla="*/ 0 w 2648202"/>
                <a:gd name="connsiteY0" fmla="*/ 0 h 866899"/>
                <a:gd name="connsiteX1" fmla="*/ 2648198 w 2648202"/>
                <a:gd name="connsiteY1" fmla="*/ 866899 h 866899"/>
                <a:gd name="connsiteX0" fmla="*/ 4 w 2648206"/>
                <a:gd name="connsiteY0" fmla="*/ 0 h 866899"/>
                <a:gd name="connsiteX1" fmla="*/ 2648202 w 2648206"/>
                <a:gd name="connsiteY1" fmla="*/ 866899 h 866899"/>
                <a:gd name="connsiteX0" fmla="*/ 4 w 2648201"/>
                <a:gd name="connsiteY0" fmla="*/ 0 h 866899"/>
                <a:gd name="connsiteX1" fmla="*/ 2648202 w 2648201"/>
                <a:gd name="connsiteY1" fmla="*/ 866899 h 866899"/>
                <a:gd name="connsiteX0" fmla="*/ -1 w 2648196"/>
                <a:gd name="connsiteY0" fmla="*/ 0 h 866899"/>
                <a:gd name="connsiteX1" fmla="*/ 2648197 w 2648196"/>
                <a:gd name="connsiteY1" fmla="*/ 866899 h 866899"/>
                <a:gd name="connsiteX0" fmla="*/ -1 w 2648196"/>
                <a:gd name="connsiteY0" fmla="*/ 0 h 866899"/>
                <a:gd name="connsiteX1" fmla="*/ 2648197 w 2648196"/>
                <a:gd name="connsiteY1" fmla="*/ 866899 h 866899"/>
                <a:gd name="connsiteX0" fmla="*/ -1 w 2648196"/>
                <a:gd name="connsiteY0" fmla="*/ 0 h 866899"/>
                <a:gd name="connsiteX1" fmla="*/ 2648197 w 2648196"/>
                <a:gd name="connsiteY1" fmla="*/ 866899 h 866899"/>
                <a:gd name="connsiteX0" fmla="*/ -1 w 2355182"/>
                <a:gd name="connsiteY0" fmla="*/ 0 h 992629"/>
                <a:gd name="connsiteX1" fmla="*/ 2355182 w 2355182"/>
                <a:gd name="connsiteY1" fmla="*/ 992629 h 992629"/>
                <a:gd name="connsiteX0" fmla="*/ -1 w 2404018"/>
                <a:gd name="connsiteY0" fmla="*/ 0 h 1093426"/>
                <a:gd name="connsiteX1" fmla="*/ 2404018 w 2404018"/>
                <a:gd name="connsiteY1" fmla="*/ 1093426 h 1093426"/>
              </a:gdLst>
              <a:ahLst/>
              <a:cxnLst>
                <a:cxn ang="0">
                  <a:pos x="connsiteX0" y="connsiteY0"/>
                </a:cxn>
                <a:cxn ang="0">
                  <a:pos x="connsiteX1" y="connsiteY1"/>
                </a:cxn>
              </a:cxnLst>
              <a:rect l="l" t="t" r="r" b="b"/>
              <a:pathLst>
                <a:path w="2404018" h="1093426">
                  <a:moveTo>
                    <a:pt x="-1" y="0"/>
                  </a:moveTo>
                  <a:cubicBezTo>
                    <a:pt x="383496" y="304799"/>
                    <a:pt x="2048196" y="751021"/>
                    <a:pt x="2404018" y="1093426"/>
                  </a:cubicBezTo>
                </a:path>
              </a:pathLst>
            </a:custGeom>
            <a:noFill/>
            <a:ln w="381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9633727" flipH="1">
              <a:off x="5918502" y="1973730"/>
              <a:ext cx="565665" cy="763513"/>
            </a:xfrm>
            <a:custGeom>
              <a:avLst/>
              <a:gdLst>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731325"/>
                <a:gd name="connsiteY0" fmla="*/ 0 h 985652"/>
                <a:gd name="connsiteX1" fmla="*/ 2731325 w 2731325"/>
                <a:gd name="connsiteY1" fmla="*/ 985652 h 985652"/>
                <a:gd name="connsiteX2" fmla="*/ 2731325 w 2731325"/>
                <a:gd name="connsiteY2" fmla="*/ 985652 h 985652"/>
                <a:gd name="connsiteX0" fmla="*/ 0 w 2648198"/>
                <a:gd name="connsiteY0" fmla="*/ 0 h 938151"/>
                <a:gd name="connsiteX1" fmla="*/ 2648198 w 2648198"/>
                <a:gd name="connsiteY1" fmla="*/ 938151 h 938151"/>
                <a:gd name="connsiteX2" fmla="*/ 2648198 w 2648198"/>
                <a:gd name="connsiteY2" fmla="*/ 938151 h 938151"/>
                <a:gd name="connsiteX0" fmla="*/ 0 w 2648198"/>
                <a:gd name="connsiteY0" fmla="*/ 0 h 938151"/>
                <a:gd name="connsiteX1" fmla="*/ 2648198 w 2648198"/>
                <a:gd name="connsiteY1" fmla="*/ 938151 h 938151"/>
                <a:gd name="connsiteX2" fmla="*/ 2648198 w 2648198"/>
                <a:gd name="connsiteY2" fmla="*/ 938151 h 938151"/>
                <a:gd name="connsiteX0" fmla="*/ 0 w 3111335"/>
                <a:gd name="connsiteY0" fmla="*/ 0 h 1199408"/>
                <a:gd name="connsiteX1" fmla="*/ 2648198 w 3111335"/>
                <a:gd name="connsiteY1" fmla="*/ 938151 h 1199408"/>
                <a:gd name="connsiteX2" fmla="*/ 3111335 w 3111335"/>
                <a:gd name="connsiteY2" fmla="*/ 1199408 h 1199408"/>
                <a:gd name="connsiteX0" fmla="*/ 0 w 2648198"/>
                <a:gd name="connsiteY0" fmla="*/ 0 h 938151"/>
                <a:gd name="connsiteX1" fmla="*/ 2648198 w 2648198"/>
                <a:gd name="connsiteY1" fmla="*/ 938151 h 938151"/>
                <a:gd name="connsiteX0" fmla="*/ 0 w 2648198"/>
                <a:gd name="connsiteY0" fmla="*/ 0 h 866899"/>
                <a:gd name="connsiteX1" fmla="*/ 2648198 w 2648198"/>
                <a:gd name="connsiteY1" fmla="*/ 866899 h 866899"/>
                <a:gd name="connsiteX0" fmla="*/ 0 w 2648202"/>
                <a:gd name="connsiteY0" fmla="*/ 0 h 866899"/>
                <a:gd name="connsiteX1" fmla="*/ 2648198 w 2648202"/>
                <a:gd name="connsiteY1" fmla="*/ 866899 h 866899"/>
                <a:gd name="connsiteX0" fmla="*/ 4 w 2648206"/>
                <a:gd name="connsiteY0" fmla="*/ 0 h 866899"/>
                <a:gd name="connsiteX1" fmla="*/ 2648202 w 2648206"/>
                <a:gd name="connsiteY1" fmla="*/ 866899 h 866899"/>
                <a:gd name="connsiteX0" fmla="*/ 4 w 2648201"/>
                <a:gd name="connsiteY0" fmla="*/ 0 h 866899"/>
                <a:gd name="connsiteX1" fmla="*/ 2648202 w 2648201"/>
                <a:gd name="connsiteY1" fmla="*/ 866899 h 866899"/>
                <a:gd name="connsiteX0" fmla="*/ -1 w 2648196"/>
                <a:gd name="connsiteY0" fmla="*/ 0 h 866899"/>
                <a:gd name="connsiteX1" fmla="*/ 2648197 w 2648196"/>
                <a:gd name="connsiteY1" fmla="*/ 866899 h 866899"/>
                <a:gd name="connsiteX0" fmla="*/ -1 w 2648196"/>
                <a:gd name="connsiteY0" fmla="*/ 0 h 866899"/>
                <a:gd name="connsiteX1" fmla="*/ 2648197 w 2648196"/>
                <a:gd name="connsiteY1" fmla="*/ 866899 h 866899"/>
                <a:gd name="connsiteX0" fmla="*/ -1 w 2648196"/>
                <a:gd name="connsiteY0" fmla="*/ 0 h 866899"/>
                <a:gd name="connsiteX1" fmla="*/ 2648197 w 2648196"/>
                <a:gd name="connsiteY1" fmla="*/ 866899 h 866899"/>
                <a:gd name="connsiteX0" fmla="*/ -1 w 2433895"/>
                <a:gd name="connsiteY0" fmla="*/ 0 h 839864"/>
                <a:gd name="connsiteX1" fmla="*/ 2433894 w 2433895"/>
                <a:gd name="connsiteY1" fmla="*/ 839864 h 839864"/>
                <a:gd name="connsiteX0" fmla="*/ -1 w 2433895"/>
                <a:gd name="connsiteY0" fmla="*/ 0 h 839864"/>
                <a:gd name="connsiteX1" fmla="*/ 2433894 w 2433895"/>
                <a:gd name="connsiteY1" fmla="*/ 839864 h 839864"/>
                <a:gd name="connsiteX0" fmla="*/ -1 w 2433895"/>
                <a:gd name="connsiteY0" fmla="*/ 0 h 839864"/>
                <a:gd name="connsiteX1" fmla="*/ 2433894 w 2433895"/>
                <a:gd name="connsiteY1" fmla="*/ 839864 h 839864"/>
              </a:gdLst>
              <a:ahLst/>
              <a:cxnLst>
                <a:cxn ang="0">
                  <a:pos x="connsiteX0" y="connsiteY0"/>
                </a:cxn>
                <a:cxn ang="0">
                  <a:pos x="connsiteX1" y="connsiteY1"/>
                </a:cxn>
              </a:cxnLst>
              <a:rect l="l" t="t" r="r" b="b"/>
              <a:pathLst>
                <a:path w="2433895" h="839864">
                  <a:moveTo>
                    <a:pt x="-1" y="0"/>
                  </a:moveTo>
                  <a:cubicBezTo>
                    <a:pt x="912163" y="271304"/>
                    <a:pt x="1526116" y="527137"/>
                    <a:pt x="2433894" y="839864"/>
                  </a:cubicBezTo>
                </a:path>
              </a:pathLst>
            </a:custGeom>
            <a:noFill/>
            <a:ln w="381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889591" y="3627460"/>
            <a:ext cx="6787809" cy="2773340"/>
            <a:chOff x="2830342" y="3426326"/>
            <a:chExt cx="7466590" cy="3050674"/>
          </a:xfrm>
        </p:grpSpPr>
        <p:sp>
          <p:nvSpPr>
            <p:cNvPr id="16" name="Content Placeholder 3"/>
            <p:cNvSpPr txBox="1">
              <a:spLocks/>
            </p:cNvSpPr>
            <p:nvPr/>
          </p:nvSpPr>
          <p:spPr bwMode="auto">
            <a:xfrm>
              <a:off x="6182132" y="4800600"/>
              <a:ext cx="4114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38FD"/>
                </a:buClr>
                <a:buFont typeface="Arial" charset="0"/>
                <a:buChar char="•"/>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38FD"/>
                </a:buClr>
                <a:buFont typeface="Arial" charset="0"/>
                <a:buChar char="–"/>
                <a:defRPr sz="2200" b="1" kern="1200">
                  <a:solidFill>
                    <a:schemeClr val="bg1">
                      <a:lumMod val="50000"/>
                    </a:schemeClr>
                  </a:solidFill>
                  <a:latin typeface="+mn-lt"/>
                  <a:ea typeface="+mn-ea"/>
                  <a:cs typeface="+mn-cs"/>
                </a:defRPr>
              </a:lvl2pPr>
              <a:lvl3pPr marL="1143000" indent="-228600" algn="l" rtl="0" eaLnBrk="1" fontAlgn="base" hangingPunct="1">
                <a:spcBef>
                  <a:spcPct val="20000"/>
                </a:spcBef>
                <a:spcAft>
                  <a:spcPct val="0"/>
                </a:spcAft>
                <a:buClr>
                  <a:srgbClr val="FFC000"/>
                </a:buClr>
                <a:buFont typeface="Arial" charset="0"/>
                <a:buChar char="•"/>
                <a:defRPr sz="2000" b="1" i="1" kern="1200">
                  <a:solidFill>
                    <a:schemeClr val="bg1">
                      <a:lumMod val="50000"/>
                    </a:schemeClr>
                  </a:solidFill>
                  <a:latin typeface="+mn-lt"/>
                  <a:ea typeface="+mn-ea"/>
                  <a:cs typeface="+mn-cs"/>
                </a:defRPr>
              </a:lvl3pPr>
              <a:lvl4pPr marL="1600200" indent="-228600" algn="l" rtl="0" eaLnBrk="1" fontAlgn="base" hangingPunct="1">
                <a:spcBef>
                  <a:spcPct val="20000"/>
                </a:spcBef>
                <a:spcAft>
                  <a:spcPct val="0"/>
                </a:spcAft>
                <a:buClr>
                  <a:srgbClr val="FFC000"/>
                </a:buClr>
                <a:buFont typeface="Arial" charset="0"/>
                <a:buChar char="–"/>
                <a:defRPr sz="1800" b="1" kern="1200">
                  <a:solidFill>
                    <a:schemeClr val="bg1">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b="0" i="1"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smtClean="0">
                  <a:solidFill>
                    <a:schemeClr val="accent2"/>
                  </a:solidFill>
                </a:rPr>
                <a:t>True error</a:t>
              </a:r>
              <a:endParaRPr lang="en-US" sz="2000" smtClean="0">
                <a:solidFill>
                  <a:schemeClr val="accent1"/>
                </a:solidFill>
              </a:endParaRPr>
            </a:p>
            <a:p>
              <a:pPr marL="0" indent="0">
                <a:buFont typeface="Arial" charset="0"/>
                <a:buNone/>
              </a:pPr>
              <a:r>
                <a:rPr lang="en-US" sz="2000" smtClean="0">
                  <a:solidFill>
                    <a:schemeClr val="tx2"/>
                  </a:solidFill>
                </a:rPr>
                <a:t>Empirical error</a:t>
              </a:r>
              <a:endParaRPr lang="en-US" sz="2000" dirty="0" smtClean="0">
                <a:solidFill>
                  <a:schemeClr val="tx2"/>
                </a:solidFill>
              </a:endParaRPr>
            </a:p>
          </p:txBody>
        </p:sp>
        <p:grpSp>
          <p:nvGrpSpPr>
            <p:cNvPr id="17" name="Group 16"/>
            <p:cNvGrpSpPr/>
            <p:nvPr/>
          </p:nvGrpSpPr>
          <p:grpSpPr>
            <a:xfrm>
              <a:off x="2830342" y="3426326"/>
              <a:ext cx="3527050" cy="2982857"/>
              <a:chOff x="2414520" y="1067595"/>
              <a:chExt cx="4267730" cy="3609257"/>
            </a:xfrm>
          </p:grpSpPr>
          <p:cxnSp>
            <p:nvCxnSpPr>
              <p:cNvPr id="18" name="Straight Arrow Connector 17"/>
              <p:cNvCxnSpPr/>
              <p:nvPr/>
            </p:nvCxnSpPr>
            <p:spPr>
              <a:xfrm rot="5400000" flipH="1" flipV="1">
                <a:off x="1476602" y="2400301"/>
                <a:ext cx="2667000" cy="1588"/>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4"/>
              <p:cNvSpPr txBox="1"/>
              <p:nvPr/>
            </p:nvSpPr>
            <p:spPr>
              <a:xfrm>
                <a:off x="4935092" y="3744687"/>
                <a:ext cx="1747158" cy="40965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1600" b="1" dirty="0" smtClean="0">
                    <a:latin typeface="Times New Roman" panose="02020603050405020304" pitchFamily="18" charset="0"/>
                    <a:cs typeface="Times New Roman" panose="02020603050405020304" pitchFamily="18" charset="0"/>
                  </a:rPr>
                  <a:t>Complexity</a:t>
                </a:r>
                <a:endParaRPr lang="en-US" sz="1600" b="1" dirty="0">
                  <a:latin typeface="Times New Roman" panose="02020603050405020304" pitchFamily="18" charset="0"/>
                  <a:cs typeface="Times New Roman" panose="02020603050405020304" pitchFamily="18" charset="0"/>
                </a:endParaRPr>
              </a:p>
            </p:txBody>
          </p:sp>
          <p:sp>
            <p:nvSpPr>
              <p:cNvPr id="20" name="TextBox 15"/>
              <p:cNvSpPr txBox="1"/>
              <p:nvPr/>
            </p:nvSpPr>
            <p:spPr>
              <a:xfrm rot="16200000">
                <a:off x="1933545" y="1667519"/>
                <a:ext cx="1371600" cy="40965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1600" b="1" dirty="0" smtClean="0">
                    <a:latin typeface="Times New Roman" panose="02020603050405020304" pitchFamily="18" charset="0"/>
                    <a:cs typeface="Times New Roman" panose="02020603050405020304" pitchFamily="18" charset="0"/>
                  </a:rPr>
                  <a:t>Error</a:t>
                </a:r>
                <a:endParaRPr lang="en-US" sz="1600" b="1" dirty="0">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rot="5400000" flipH="1" flipV="1">
                <a:off x="4566556" y="2933701"/>
                <a:ext cx="1143000" cy="0"/>
              </a:xfrm>
              <a:prstGeom prst="line">
                <a:avLst/>
              </a:prstGeom>
              <a:ln w="25400">
                <a:solidFill>
                  <a:schemeClr val="tx1"/>
                </a:solidFill>
                <a:prstDash val="sysDash"/>
                <a:head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566556" y="4076701"/>
                <a:ext cx="1143000" cy="0"/>
              </a:xfrm>
              <a:prstGeom prst="line">
                <a:avLst/>
              </a:prstGeom>
              <a:ln w="254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0"/>
              <p:cNvSpPr txBox="1"/>
              <p:nvPr/>
            </p:nvSpPr>
            <p:spPr>
              <a:xfrm>
                <a:off x="4267201" y="1981201"/>
                <a:ext cx="1752600" cy="40965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1600" b="1" i="1" dirty="0" smtClean="0">
                    <a:latin typeface="Times New Roman" panose="02020603050405020304" pitchFamily="18" charset="0"/>
                    <a:cs typeface="Times New Roman" pitchFamily="18" charset="0"/>
                  </a:rPr>
                  <a:t>Ideal Model</a:t>
                </a:r>
                <a:endParaRPr lang="en-US" sz="1600" b="1" i="1" dirty="0">
                  <a:latin typeface="Times New Roman" pitchFamily="18" charset="0"/>
                  <a:cs typeface="Times New Roman" pitchFamily="18" charset="0"/>
                </a:endParaRPr>
              </a:p>
            </p:txBody>
          </p:sp>
          <p:sp>
            <p:nvSpPr>
              <p:cNvPr id="24" name="TextBox 21"/>
              <p:cNvSpPr txBox="1"/>
              <p:nvPr/>
            </p:nvSpPr>
            <p:spPr>
              <a:xfrm>
                <a:off x="5029200" y="4267202"/>
                <a:ext cx="1600200" cy="40965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1600" b="1" i="1" dirty="0" err="1" smtClean="0">
                    <a:latin typeface="Times New Roman" panose="02020603050405020304" pitchFamily="18" charset="0"/>
                    <a:cs typeface="Times New Roman" pitchFamily="18" charset="0"/>
                  </a:rPr>
                  <a:t>Overfitting</a:t>
                </a:r>
                <a:endParaRPr lang="en-US" sz="1600" b="1" i="1" dirty="0">
                  <a:latin typeface="Times New Roman" pitchFamily="18" charset="0"/>
                  <a:cs typeface="Times New Roman" pitchFamily="18" charset="0"/>
                </a:endParaRPr>
              </a:p>
            </p:txBody>
          </p:sp>
          <p:sp>
            <p:nvSpPr>
              <p:cNvPr id="25" name="TextBox 22"/>
              <p:cNvSpPr txBox="1"/>
              <p:nvPr/>
            </p:nvSpPr>
            <p:spPr>
              <a:xfrm>
                <a:off x="2819401" y="4267201"/>
                <a:ext cx="2133600" cy="40965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1600" b="1" i="1" dirty="0" err="1" smtClean="0">
                    <a:latin typeface="Times New Roman" panose="02020603050405020304" pitchFamily="18" charset="0"/>
                    <a:cs typeface="Times New Roman" pitchFamily="18" charset="0"/>
                  </a:rPr>
                  <a:t>Underfitting</a:t>
                </a:r>
                <a:endParaRPr lang="en-US" sz="1600" b="1" i="1" dirty="0">
                  <a:latin typeface="Times New Roman" pitchFamily="18" charset="0"/>
                  <a:cs typeface="Times New Roman" pitchFamily="18" charset="0"/>
                </a:endParaRPr>
              </a:p>
            </p:txBody>
          </p:sp>
          <p:cxnSp>
            <p:nvCxnSpPr>
              <p:cNvPr id="26" name="Straight Arrow Connector 25"/>
              <p:cNvCxnSpPr/>
              <p:nvPr/>
            </p:nvCxnSpPr>
            <p:spPr>
              <a:xfrm flipV="1">
                <a:off x="5143499" y="4301071"/>
                <a:ext cx="1485901" cy="1588"/>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19400" y="4289487"/>
                <a:ext cx="2324100" cy="1588"/>
              </a:xfrm>
              <a:prstGeom prst="straightConnector1">
                <a:avLst/>
              </a:prstGeom>
              <a:ln w="222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2819400" y="1371600"/>
                <a:ext cx="3635829" cy="2127031"/>
              </a:xfrm>
              <a:custGeom>
                <a:avLst/>
                <a:gdLst>
                  <a:gd name="connsiteX0" fmla="*/ 0 w 3635829"/>
                  <a:gd name="connsiteY0" fmla="*/ 0 h 2161122"/>
                  <a:gd name="connsiteX1" fmla="*/ 2177143 w 3635829"/>
                  <a:gd name="connsiteY1" fmla="*/ 2122714 h 2161122"/>
                  <a:gd name="connsiteX2" fmla="*/ 3635829 w 3635829"/>
                  <a:gd name="connsiteY2" fmla="*/ 1164771 h 2161122"/>
                  <a:gd name="connsiteX0" fmla="*/ 0 w 3635829"/>
                  <a:gd name="connsiteY0" fmla="*/ 0 h 2122868"/>
                  <a:gd name="connsiteX1" fmla="*/ 2177143 w 3635829"/>
                  <a:gd name="connsiteY1" fmla="*/ 2122714 h 2122868"/>
                  <a:gd name="connsiteX2" fmla="*/ 3635829 w 3635829"/>
                  <a:gd name="connsiteY2" fmla="*/ 1164771 h 2122868"/>
                  <a:gd name="connsiteX0" fmla="*/ 0 w 3635829"/>
                  <a:gd name="connsiteY0" fmla="*/ 0 h 2122716"/>
                  <a:gd name="connsiteX1" fmla="*/ 2177143 w 3635829"/>
                  <a:gd name="connsiteY1" fmla="*/ 2122714 h 2122716"/>
                  <a:gd name="connsiteX2" fmla="*/ 3635829 w 3635829"/>
                  <a:gd name="connsiteY2" fmla="*/ 1164771 h 2122716"/>
                  <a:gd name="connsiteX0" fmla="*/ 0 w 3635829"/>
                  <a:gd name="connsiteY0" fmla="*/ 0 h 2122716"/>
                  <a:gd name="connsiteX1" fmla="*/ 2177143 w 3635829"/>
                  <a:gd name="connsiteY1" fmla="*/ 2122714 h 2122716"/>
                  <a:gd name="connsiteX2" fmla="*/ 3635829 w 3635829"/>
                  <a:gd name="connsiteY2" fmla="*/ 1164771 h 2122716"/>
                  <a:gd name="connsiteX0" fmla="*/ 0 w 3635829"/>
                  <a:gd name="connsiteY0" fmla="*/ 0 h 2122716"/>
                  <a:gd name="connsiteX1" fmla="*/ 2177143 w 3635829"/>
                  <a:gd name="connsiteY1" fmla="*/ 2122714 h 2122716"/>
                  <a:gd name="connsiteX2" fmla="*/ 3635829 w 3635829"/>
                  <a:gd name="connsiteY2" fmla="*/ 1164771 h 2122716"/>
                  <a:gd name="connsiteX0" fmla="*/ 0 w 3635829"/>
                  <a:gd name="connsiteY0" fmla="*/ 0 h 2122716"/>
                  <a:gd name="connsiteX1" fmla="*/ 2177143 w 3635829"/>
                  <a:gd name="connsiteY1" fmla="*/ 2122714 h 2122716"/>
                  <a:gd name="connsiteX2" fmla="*/ 3635829 w 3635829"/>
                  <a:gd name="connsiteY2" fmla="*/ 1164771 h 2122716"/>
                  <a:gd name="connsiteX0" fmla="*/ 0 w 3635829"/>
                  <a:gd name="connsiteY0" fmla="*/ 0 h 2127031"/>
                  <a:gd name="connsiteX1" fmla="*/ 2177143 w 3635829"/>
                  <a:gd name="connsiteY1" fmla="*/ 2122714 h 2127031"/>
                  <a:gd name="connsiteX2" fmla="*/ 3635829 w 3635829"/>
                  <a:gd name="connsiteY2" fmla="*/ 1164771 h 2127031"/>
                </a:gdLst>
                <a:ahLst/>
                <a:cxnLst>
                  <a:cxn ang="0">
                    <a:pos x="connsiteX0" y="connsiteY0"/>
                  </a:cxn>
                  <a:cxn ang="0">
                    <a:pos x="connsiteX1" y="connsiteY1"/>
                  </a:cxn>
                  <a:cxn ang="0">
                    <a:pos x="connsiteX2" y="connsiteY2"/>
                  </a:cxn>
                </a:cxnLst>
                <a:rect l="l" t="t" r="r" b="b"/>
                <a:pathLst>
                  <a:path w="3635829" h="2127031">
                    <a:moveTo>
                      <a:pt x="0" y="0"/>
                    </a:moveTo>
                    <a:cubicBezTo>
                      <a:pt x="491671" y="1160234"/>
                      <a:pt x="1407886" y="2070101"/>
                      <a:pt x="2177143" y="2122714"/>
                    </a:cubicBezTo>
                    <a:cubicBezTo>
                      <a:pt x="2946400" y="2175327"/>
                      <a:pt x="3209472" y="1740807"/>
                      <a:pt x="3635829" y="11647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Times New Roman" panose="02020603050405020304" pitchFamily="18" charset="0"/>
                  <a:cs typeface="Times New Roman" panose="02020603050405020304" pitchFamily="18" charset="0"/>
                </a:endParaRPr>
              </a:p>
            </p:txBody>
          </p:sp>
          <p:sp>
            <p:nvSpPr>
              <p:cNvPr id="29" name="Freeform 28"/>
              <p:cNvSpPr/>
              <p:nvPr/>
            </p:nvSpPr>
            <p:spPr>
              <a:xfrm>
                <a:off x="2830286" y="1382487"/>
                <a:ext cx="3635828" cy="2329304"/>
              </a:xfrm>
              <a:custGeom>
                <a:avLst/>
                <a:gdLst>
                  <a:gd name="connsiteX0" fmla="*/ 0 w 3635828"/>
                  <a:gd name="connsiteY0" fmla="*/ 0 h 2329543"/>
                  <a:gd name="connsiteX1" fmla="*/ 3635828 w 3635828"/>
                  <a:gd name="connsiteY1" fmla="*/ 2329543 h 2329543"/>
                  <a:gd name="connsiteX0" fmla="*/ 0 w 3635828"/>
                  <a:gd name="connsiteY0" fmla="*/ 0 h 2329568"/>
                  <a:gd name="connsiteX1" fmla="*/ 3635828 w 3635828"/>
                  <a:gd name="connsiteY1" fmla="*/ 2329543 h 2329568"/>
                  <a:gd name="connsiteX0" fmla="*/ 0 w 3635828"/>
                  <a:gd name="connsiteY0" fmla="*/ 0 h 2329630"/>
                  <a:gd name="connsiteX1" fmla="*/ 3635828 w 3635828"/>
                  <a:gd name="connsiteY1" fmla="*/ 2329543 h 2329630"/>
                  <a:gd name="connsiteX0" fmla="*/ 0 w 3635828"/>
                  <a:gd name="connsiteY0" fmla="*/ 0 h 2329666"/>
                  <a:gd name="connsiteX1" fmla="*/ 3635828 w 3635828"/>
                  <a:gd name="connsiteY1" fmla="*/ 2329543 h 2329666"/>
                  <a:gd name="connsiteX0" fmla="*/ 0 w 3635828"/>
                  <a:gd name="connsiteY0" fmla="*/ 0 h 2318784"/>
                  <a:gd name="connsiteX1" fmla="*/ 3635828 w 3635828"/>
                  <a:gd name="connsiteY1" fmla="*/ 2318657 h 2318784"/>
                  <a:gd name="connsiteX0" fmla="*/ 0 w 3635828"/>
                  <a:gd name="connsiteY0" fmla="*/ 0 h 2329305"/>
                  <a:gd name="connsiteX1" fmla="*/ 3635828 w 3635828"/>
                  <a:gd name="connsiteY1" fmla="*/ 2318657 h 2329305"/>
                </a:gdLst>
                <a:ahLst/>
                <a:cxnLst>
                  <a:cxn ang="0">
                    <a:pos x="connsiteX0" y="connsiteY0"/>
                  </a:cxn>
                  <a:cxn ang="0">
                    <a:pos x="connsiteX1" y="connsiteY1"/>
                  </a:cxn>
                </a:cxnLst>
                <a:rect l="l" t="t" r="r" b="b"/>
                <a:pathLst>
                  <a:path w="3635828" h="2329305">
                    <a:moveTo>
                      <a:pt x="0" y="0"/>
                    </a:moveTo>
                    <a:cubicBezTo>
                      <a:pt x="667657" y="2028372"/>
                      <a:pt x="1901371" y="2402115"/>
                      <a:pt x="3635828" y="2318657"/>
                    </a:cubicBez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a:off x="2808514" y="3733801"/>
                <a:ext cx="3820886" cy="1588"/>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a:off x="6037222" y="4968562"/>
              <a:ext cx="195527" cy="69021"/>
            </a:xfrm>
            <a:prstGeom prst="straightConnector1">
              <a:avLst/>
            </a:prstGeom>
            <a:ln w="22225">
              <a:solidFill>
                <a:schemeClr val="accent2"/>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10783" y="5382449"/>
              <a:ext cx="721966" cy="174228"/>
            </a:xfrm>
            <a:prstGeom prst="straightConnector1">
              <a:avLst/>
            </a:prstGeom>
            <a:ln w="22225">
              <a:solidFill>
                <a:schemeClr val="tx2"/>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56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
                                        <p:tgtEl>
                                          <p:spTgt spid="4"/>
                                        </p:tgtEl>
                                      </p:cBhvr>
                                    </p:animEffect>
                                  </p:childTnLst>
                                </p:cTn>
                              </p:par>
                            </p:childTnLst>
                          </p:cTn>
                        </p:par>
                        <p:par>
                          <p:cTn id="18" fill="hold">
                            <p:stCondLst>
                              <p:cond delay="20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10;\begin{align*}&#10; \textrm{min} \quad &amp; f(x) \\&#10; \textrm{s.t.} \quad &amp; g(x)\leq0\\&#10;&amp; h(x)=0\\&#10;&amp;x \in [x^l,x^u]&#10;\end{align*}&#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begin{align*}       &#10;      \min\; \quad        &amp; SE=\displaystyle\sum_{i=1}^{N}{\left|z_i - \displaystyle\sum_{j \in \mathcal{B} }{\beta_j X_{ij}}\right|}                                           &amp; \\ &#10;  \textnormal{s.t.} \quad &amp; \displaystyle\sum_{j \in \mathcal{B}}{y_j}=T                                                   &amp; \\ &#10;                          &amp;\color{red}-U(1-y_j)\leq \displaystyle\sum_{i=1}^{N}{X_{ij}\left(z^i-\displaystyle\sum_{j \in \mathcal{B}}{\beta_j X_{ij}} \right)}\leq U(1-y_j) &amp; j \in \mathcal{B} \\&#10;                          &amp;\color{red}\beta^{l} y_j \leq \beta_j \leq \beta^{u} y_j                                            &amp; j \in \mathcal{B}\\ &#10;\\&#10;                          &amp;\color{red} y_j=\left\{0,1\right\}                                                                  &amp; j \in \mathcal{B}\\&#10;\end{align*}&#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begin{centering}&#10;\definecolor{darkGreen}{rgb}{0,0.5,0.0}&#10;&#10;&#10;\begin{table}&#10;  \begin{tabular}{c}&#10;\color{darkGreen}      $\mathbf{y_j=1}$ \\ \\&#10;\color{darkGreen}      \textbf{Basis function used in the model} \\&#10;\color{darkGreen}      $\beta_j$ is chosen to satisfy a least \\&#10;\color{darkGreen} squares regression \\ &#10;\color{darkGreen}\textsl{(assumes loose bounds on }$\beta_j$\textit{)} \\&#10;&#10;  \end{tabular}&#10;\end{table}&#10;\end{centering}&#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definecolor{darkGreen}{rgb}{0,0.5,0.0}&#10;\color{darkGreen} $\Bigg ($ \\% { \displaystyle \sum_{i=1}^{N}{ \left( z^i-\displaystyle \sum_{j \in H_3}{\beta_j X_{ij}} \right)^2 }}$ \\&#10;\end{document}"/>
  <p:tag name="IGUANATEXSIZE" val="4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definecolor{darkGreen}{rgb}{0,0.5,0.0}&#10;\begin{centering}&#10;\begin{table}&#10;  \begin{tabular}{c}&#10;&#10;\color{darkGreen} $\mathbf{y_j=0}$ \\ \\&#10;\color{darkGreen}       \textbf{Basis function NOT used} \\&#10;\color{darkGreen} \textbf{in the model} \\ \\&#10;\color{darkGreen}       $\beta_j=0$ \\&#10;&#10;  \end{tabular}&#10;\end{table}&#10;\end{centering}&#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definecolor{darkGreen}{rgb}{0,0.5,0.0}&#10;\begin{centering}&#10;&#10;&#10;&#10;\color{darkGreen} $\lor $&#10;\end{centering}&#10;\end{document}"/>
  <p:tag name="IGUANATEXSIZE" val="5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definecolor{darkGreen}{rgb}{0,0.5,0.0}&#10;\color{darkGreen} $\Bigg )$ \\% { \displaystyle \sum_{i=1}^{N}{ \left( z^i-\displaystyle \sum_{j \in H_3}{\beta_j X_{ij}} \right)^2 }}$ \\&#10;\end{document}"/>
  <p:tag name="IGUANATEXSIZE" val="4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definecolor{darkGreen}{rgb}{0,0.5,0.0}&#10;\color{darkGreen} $\Bigg ($ \\% { \displaystyle \sum_{i=1}^{N}{ \left( z^i-\displaystyle \sum_{j \in H_3}{\beta_j X_{ij}} \right)^2 }}$ \\&#10;\end{document}"/>
  <p:tag name="IGUANATEXSIZE" val="4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definecolor{darkGreen}{rgb}{0,0.5,0.0}&#10;\color{darkGreen} $\Bigg )$ \\% { \displaystyle \sum_{i=1}^{N}{ \left( z^i-\displaystyle \sum_{j \in H_3}{\beta_j X_{ij}} \right)^2 }}$ \\&#10;\end{document}"/>
  <p:tag name="IGUANATEXSIZE" val="4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begin{align*}       &#10;      \min\; \quad        &amp; SE=\displaystyle\sum_{i=1}^{N}{\left|z_i - \displaystyle\sum_{j \in \mathcal{B} }{\beta_j X_{ij}}\right|}                                           &amp; \\ &#10;  \textnormal{s.t.} \quad &amp; \color{red}\displaystyle\sum_{j \in \mathcal{B}}{y_j}=T                                                   &amp; \\ &#10;                          &amp;-U(1-y_j)\leq \displaystyle\sum_{i=1}^{N}{X_{ij}\left(z^i-\displaystyle\sum_{j \in \mathcal{B}}{\beta_j X_{ij}} \right)}\leq U(1-y_j) &amp; j \in \mathcal{B} \\&#10;                          &amp;\beta^{l} y_j \leq \beta_j \leq \beta^{u} y_j                                            &amp; j \in \mathcal{B}\\ &#10;\\&#10;                          &amp; y_j=\left\{0,1\right\}                                                                  &amp; j \in \mathcal{B}\\&#10;\end{align*}&#10;&#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T$&#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symb}&#10;\usepackage{amsmath}&#10;\usepackage{color}&#10;\pagestyle{empty}&#10;\begin{document}&#10;\begin{centering}&#10;\definecolor{pptxGreen}{rgb}{0,0.6667,0}&#10;$\color{pptxGreen} \hat{f}(x)=\beta_1 \, x+\beta_2 \, x^2+\beta_3 \, x^3+\beta_4 \, e^x $\\&#10;\end{centering}&#10;\end{document}"/>
  <p:tag name="IGUANATEXSIZE" val="22"/>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begin{align*}       &#10;      \min\; \quad        &amp; \color{red} SE=\displaystyle\sum_{i=1}^{N}{\left|z_i - \displaystyle\sum_{j \in \mathcal{B} }{\beta_j X_{ij}}\right|}                                           &amp; \\ &#10;  \textnormal{s.t.} \quad &amp; \displaystyle\sum_{j \in \mathcal{B}}{y_j}=T                                                   &amp; \\ &#10;                          &amp;-U(1-y_j)\leq \displaystyle\sum_{i=1}^{N}{X_{ij}\left(z^i-\displaystyle\sum_{j \in \mathcal{B}}{\beta_j X_{ij}} \right)}\leq U(1-y_j) &amp; j \in \mathcal{B} \\&#10;                          &amp;\beta^{l} y_j \leq \beta_j \leq \beta^{u} y_j                                            &amp; j \in \mathcal{B}\\ &#10;\\&#10;                          &amp; y_j=\left\{0,1\right\}                                                                  &amp; j \in \mathcal{B}\\&#10;\end{align*}&#10;&#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1,0,0}&#10;\definecolor{pptxOrange}{rgb}{0.9686,0.5882,0.2745}&#10;\definecolor{pptxGreen}{rgb}{0,0.6667,0}&#10;\definecolor{pptxBlue}{rgb}{0,0,1}&#10;\definecolor{pptxPurple}{rgb}{0.5529,0.2078,0.8196}&#10;$\displaystyle\max_{x} \color{pptxRed}{ \left( \dfrac{z(x)-\hat{z} (x) }{z(x)} \right)^2 }$&#10;&#10;&#10;&#10;\end{document}"/>
  <p:tag name="IGUANATEXSIZE" val="24"/>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10;\begin{array}{c}&#10;\textnormal{Number of} \\&#10;\textnormal{terms in model}&#10;\end{array}&#10;\right]&#10;-&#10;\left[&#10;\begin{array}{c}&#10;\textnormal{True number} \\&#10;\textnormal{of terms}&#10;\end{array}&#10;\right]&#10;$$&#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1,0,0}&#10;\definecolor{pptxOrange}{rgb}{0.9686,0.5882,0.2745}&#10;\definecolor{pptxGreen}{rgb}{0,0.6667,0}&#10;\definecolor{pptxBlue}{rgb}{0,0,1}&#10;\definecolor{pptxPurple}{rgb}{0.5529,0.2078,0.8196}&#10;\definecolor{grey}{rgb}{0.5,0.5,0.5}&#10;        \begin{align*}&#10;            \displaystyle \min_{\beta_1,\beta_2}  \quad &amp; \displaystyle\sum_{i=1}^{4}\left(z_i-\hat{z}(x_i;\beta_1,\beta_2)\right)^2 &amp;\\&#10;        \end{align*}&#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1,0,0}&#10;\definecolor{pptxOrange}{rgb}{0.9686,0.5882,0.2745}&#10;\definecolor{pptxGreen}{rgb}{0,0.6667,0}&#10;\definecolor{pptxBlue}{rgb}{0,0,1}&#10;\definecolor{pptxPurple}{rgb}{0.5529,0.2078,0.8196}&#10;\definecolor{grey}{rgb}{0.5,0.5,0.5}&#10;        \begin{align*}&#10;            \displaystyle \min_{\beta_1,\beta_2}  \quad &amp; \displaystyle\sum_{i=1}^{4}\left(z_i-\hat{z}(x_i;\beta_1,\beta_2)\right)^2 &amp;\\&#10;            \textrm{s.t.}\quad &amp;\hat{z}(x_i;\beta_1,\beta_2)\geq0\quad \forall x&#10;        \end{align*}&#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1,0,0}&#10;\definecolor{pptxOrange}{rgb}{0.9686,0.5882,0.2745}&#10;\definecolor{pptxGreen}{rgb}{0,0.6667,0}&#10;\definecolor{pptxBlue}{rgb}{0,0,1}&#10;\definecolor{pptxPurple}{rgb}{0.5529,0.2078,0.8196}&#10;\definecolor{grey}{rgb}{0.5,0.5,0.5}&#10;        \begin{align*}&#10;            \displaystyle \min_{\beta_1,\beta_2}  \quad &amp; \displaystyle\sum_{i=1}^{4}\left(z_i-\hat{z}(x_i;\beta_1,\beta_2)\right)^2 &amp;\\&#10;            \textrm{s.t.}\quad &amp;  \beta_1\geq\beta_2 &#10;        \end{align*}&#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        \begin{align*}&#10;            \displaystyle \min_{\beta_1,\beta_2}  \quad &amp; \displaystyle\sum_{i=1}^{4}\left(z_i-\left[\beta_1\,x+\beta_2\,x^3\right]\right)^2 \\&#10;            \textrm{s.t.}\quad &amp;  \color{pptxRed}\beta_1\,x+\beta_2\,x^3\geq0 \quad x \in [0,1]&#10;        \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        \begin{align*}&#10;            \displaystyle \min_{\beta_1,\beta_2}  \quad &amp; \displaystyle\sum_{i=1}^{4}\left(z_i-\left[\beta_1\,x+\beta_2\,x^3\right]\right)^2 \\&#10;            \textrm{s.t.}\quad &amp;  \color{pptxRed}0.240\,\beta_1+0.0138\,\beta_2 \geq0\\&#10; &amp;  \color{pptxRed}0.281\,\beta_1+0.0223\,\beta_2 \geq0\\&#10;&amp;  \color{pptxRed}0.120\,\beta_1+0.00173\,\beta_2 \geq0\\&#10; &amp;  \color{pptxRed}0.138\,\beta_1+0.00263\,\beta_2 \geq0&#10;        \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noindent Find a model $\hat{z}$ such that $\hat{z}(x)\geq0$ with a fixed model form: &#10;\begin{align*}&#10;\hat{z}(x)&amp;=\beta_1\,x+\beta_2\,x^3\\&#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hat{[A]}_t\geq0$&#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symb}&#10;\usepackage{amsmath}&#10;\usepackage{color}&#10;\pagestyle{empty}&#10;\begin{document}&#10;\definecolor{pptxRed}{rgb}{1,0,0}&#10;\definecolor{pptxOrange}{rgb}{0.9686,0.5882,0.2745}&#10;\definecolor{pptxGreen}{rgb}{0,0.6667,0}&#10;\definecolor{pptxBlue}{rgb}{0,0,1}&#10;\definecolor{pptxPurple}{rgb}{0.5529,0.2078,0.8196}&#10;&#10;\begin{centering}&#10;$\hat{f}(x)=\displaystyle \sum_{i=1}^{n}{\gamma_i \exp \left(\frac{\|x\|}{\sigma^2} \right)}+\beta_0+\beta_1\, x+\ldots$\\&#10;\end{centering}&#10;\end{document}"/>
  <p:tag name="IGUANATEXSIZE" val="22"/>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hat{F}^\mathrm{out}(x)\leq F^\mathrm{i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hat{z}_1+\hat{z}_2+\hat{z}_3=1$&#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color{grey}$\hat{z}_1$&#10;\end{document}"/>
  <p:tag name="IGUANATEXSIZE" val="12"/>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color{grey}$\hat{z}_2$&#10;\end{document}"/>
  <p:tag name="IGUANATEXSIZE" val="12"/>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color{grey}$\hat{z}_3$&#10;\end{document}"/>
  <p:tag name="IGUANATEXSIZE" val="12"/>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color{grey}$\hat{z}_1+\hat{z}_2+\hat{z}_3$&#10;\end{document}"/>
  <p:tag name="IGUANATEXSIZE" val="12"/>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frac{dT}{dx}\geq0$&#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1,0,0}&#10;\definecolor{pptxOrange}{rgb}{0.9686,0.5882,0.2745}&#10;\definecolor{pptxGreen}{rgb}{0,0.6667,0}&#10;\definecolor{pptxBlue}{rgb}{0,0,1}&#10;\definecolor{pptxPurple}{rgb}{0.5529,0.2078,0.8196}&#10;$ \hat{v}(R,\theta)=0 \quad \quad \forall \theta$&#10;\end{document}"/>
  <p:tag name="IGUANATEXSIZE" val="24"/>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1,0,0}&#10;\definecolor{pptxOrange}{RGB}{127,127,127}&#10;\definecolor{pptxGreen}{rgb}{0,0.6667,0}&#10;\definecolor{pptxBlue}{rgb}{0,0,1}&#10;\definecolor{pptxPurple}{rgb}{0.5529,0.2078,0.8196}&#10;\color{pptxOrange}$r$&#10;\end{document}"/>
  <p:tag name="IGUANATEXSIZE" val="14"/>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1,0,0}&#10;\definecolor{pptxOrange}{RGB}{127,127,127}&#10;\definecolor{pptxGreen}{rgb}{0,0.6667,0}&#10;\definecolor{pptxBlue}{rgb}{0,0,1}&#10;\definecolor{pptxPurple}{rgb}{0.5529,0.2078,0.8196}&#10;\color{pptxOrange}$v$&#10;\end{document}"/>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symb}&#10;\usepackage{amsmath}&#10;&#10;\pagestyle{empty}&#10;\begin{document}&#10;\begin{centering}&#10;$z=f(x)$ \\&#10;\end{centering}&#10;\end{document}"/>
  <p:tag name="IGUANATEXSIZE" val="22"/>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booktabs}&#10;\pagestyle{empty}&#10;\begin{document}&#10;\definecolor{pptxRed}{RGB}{241,53,0}&#10;\definecolor{pptxOrange}{rgb}{0.9686,0.5882,0.2745}&#10;\definecolor{pptxGreen}{RGB}{126,183,13}&#10;\definecolor{pptxBlue}{RGB}{51,153,255}&#10;\definecolor{pptxPurple}{rgb}{0.5529,0.2078,0.8196}&#10;\definecolor{grey}{rgb}{0.5,0.5,0.5}&#10;\centering&#10;\color{grey} $\hat{F}^\mathrm{out}=F^\mathrm{in}$&#10;\end{document}"/>
  <p:tag name="IGUANATEXSIZE" val="12"/>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ooktabs}&#10;\pagestyle{empty}&#10;\begin{document}&#10;&#10;\begin{table}&#10; \begin{centering}&#10;   \begin{tabular}{llp{2in}}&#10;   \toprule&#10;    \multicolumn{2}{l}{Category} &amp; $X_j(x)$ \\&#10;   \midrule&#10;     I. &amp; Polynomial &amp;  $ \ \left(x_d \right)^{\alpha} $ \\ \\&#10;     II. &amp; Multinomial &amp; $ \  \displaystyle \prod_{d \in \mathcal{D'} \subseteq \mathcal{D}}{\left(x_d \right)^{\alpha_d}} $\\ \\&#10;     III. &amp; Exponential and logarithmic&amp; $ \ \exp{\left( \frac{x_d}{\gamma} \right)^{\alpha}}$, $\log{\left( \frac{x_d}{\gamma} \right)^{\alpha}}$ \\ \\&#10;     IV. &amp; Expected bases &amp; From experience, simple inspection, physical phenomena, etc. \\&#10;   \bottomrule&#10;   \end{tabular}&#10; \end{centering}  &#10;\end{table}&#10;\end{document}"/>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0,0,0}&#10;\definecolor{pptxOrange}{rgb}{0.9686,0.5882,0.2745}&#10;\definecolor{pptxGreen}{RGB}{0,0,0}&#10;\definecolor{pptxBlue}{rgb}{0,0,1}&#10;\definecolor{pptxPurple}{rgb}{0.5529,0.2078,0.8196}&#10;&#10;\begin{align*}&#10;\hat{z}(x)={\color{pptxGreen}\beta_0}+\beta_1x_1+{\color{pptxGreen}\beta_2x_2}+\beta_3x_1x_2+{\color{pptxGreen}\beta_4e^{x_1}}+\beta_5e^{x_2}+\ldots&#10;\end{alig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1,0,0}&#10;\definecolor{pptxOrange}{rgb}{0.9686,0.5882,0.2745}&#10;\definecolor{pptxGreen}{RGB}{241,53,0}&#10;\definecolor{pptxBlue}{rgb}{0,0,1}&#10;\definecolor{pptxPurple}{rgb}{0.5529,0.2078,0.8196}&#10;&#10;\begin{align*}&#10;\hat{z}(x)={\color{pptxGreen}\beta_0}+\beta_1x_1+{\color{pptxGreen}\beta_2x_2}+\beta_3x_1x_2+{\color{pptxGreen}\beta_4e^{x_1}}+\beta_5e^{x_2}+\ldots&#10;\end{alig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usepackage{booktabs}&#10;\pagestyle{empty}&#10;\begin{document}&#10;\definecolor{pptxRed}{RGB}{241,53,0}&#10;\definecolor{pptxOrange}{rgb}{0.9686,0.5882,0.2745}&#10;\definecolor{pptxGreen}{rgb}{0,0.6667,0}&#10;\definecolor{pptxBlue}{rgb}{0,0,1}&#10;\definecolor{pptxPurple}{rgb}{0.5529,0.2078,0.8196}&#10;&#10;\begin{align*}&#10;\hat{z}(x)={\color{pptxRed}2}+{\color{pptxRed}x_2}+{\color{pptxRed}5\,e^{x_1}}&#10;\end{align*}&#10;\end{document}"/>
  <p:tag name="IGUANATEXSIZE" val="24"/>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begin{align*}       &#10;      \min\; \quad        &amp; SE=\displaystyle\sum_{i=1}^{N}{\left|z_i - \displaystyle\sum_{j \in \mathcal{B} }{\beta_j X_{ij}}\right|}                                           &amp; \\ &#10;  \textnormal{s.t.} \quad &amp; \displaystyle\sum_{j \in \mathcal{B}}{y_j}=T                                                   &amp; \\ &#10;                          &amp;-U(1-y_j)\leq \displaystyle\sum_{i=1}^{N}{X_{ij}\left(z^i-\displaystyle\sum_{j \in \mathcal{B}}{\beta_j X_{ij}} \right)}\leq U(1-y_j) &amp; j \in \mathcal{B} \\&#10;                          &amp;\beta^{l} y_j \leq \beta_j \leq \beta^{u} y_j                                            &amp; j \in \mathcal{B}\\ &#10;\\&#10;                          &amp; y_j=\left\{0,1\right\}                                                                  &amp; j \in \mathcal{B}\\&#10;\end{align*}&#10;&#10;\end{document}"/>
  <p:tag name="IGUANATEXSIZE" val="18"/>
</p:tagLst>
</file>

<file path=ppt/theme/theme1.xml><?xml version="1.0" encoding="utf-8"?>
<a:theme xmlns:a="http://schemas.openxmlformats.org/drawingml/2006/main" name="colorful">
  <a:themeElements>
    <a:clrScheme name="Custom 2">
      <a:dk1>
        <a:sysClr val="windowText" lastClr="000000"/>
      </a:dk1>
      <a:lt1>
        <a:sysClr val="window" lastClr="FFFFFF"/>
      </a:lt1>
      <a:dk2>
        <a:srgbClr val="3399FF"/>
      </a:dk2>
      <a:lt2>
        <a:srgbClr val="DBF5F9"/>
      </a:lt2>
      <a:accent1>
        <a:srgbClr val="55C2C2"/>
      </a:accent1>
      <a:accent2>
        <a:srgbClr val="7EB70D"/>
      </a:accent2>
      <a:accent3>
        <a:srgbClr val="F13500"/>
      </a:accent3>
      <a:accent4>
        <a:srgbClr val="FFC807"/>
      </a:accent4>
      <a:accent5>
        <a:srgbClr val="7F7F7F"/>
      </a:accent5>
      <a:accent6>
        <a:srgbClr val="677984"/>
      </a:accent6>
      <a:hlink>
        <a:srgbClr val="0070C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a:themeElements>
    <a:clrScheme name="CCSI">
      <a:dk1>
        <a:sysClr val="windowText" lastClr="000000"/>
      </a:dk1>
      <a:lt1>
        <a:sysClr val="window" lastClr="FFFFFF"/>
      </a:lt1>
      <a:dk2>
        <a:srgbClr val="0000FF"/>
      </a:dk2>
      <a:lt2>
        <a:srgbClr val="EEECE1"/>
      </a:lt2>
      <a:accent1>
        <a:srgbClr val="1F497D"/>
      </a:accent1>
      <a:accent2>
        <a:srgbClr val="F60000"/>
      </a:accent2>
      <a:accent3>
        <a:srgbClr val="009900"/>
      </a:accent3>
      <a:accent4>
        <a:srgbClr val="9900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a:themeElements>
    <a:clrScheme name="Custom 1">
      <a:dk1>
        <a:sysClr val="windowText" lastClr="000000"/>
      </a:dk1>
      <a:lt1>
        <a:sysClr val="window" lastClr="FFFFFF"/>
      </a:lt1>
      <a:dk2>
        <a:srgbClr val="44546A"/>
      </a:dk2>
      <a:lt2>
        <a:srgbClr val="E7E6E6"/>
      </a:lt2>
      <a:accent1>
        <a:srgbClr val="0070C0"/>
      </a:accent1>
      <a:accent2>
        <a:srgbClr val="FF0000"/>
      </a:accent2>
      <a:accent3>
        <a:srgbClr val="F88F02"/>
      </a:accent3>
      <a:accent4>
        <a:srgbClr val="AFE600"/>
      </a:accent4>
      <a:accent5>
        <a:srgbClr val="00B050"/>
      </a:accent5>
      <a:accent6>
        <a:srgbClr val="7030A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colorful</Template>
  <TotalTime>7834</TotalTime>
  <Words>1819</Words>
  <Application>Microsoft Office PowerPoint</Application>
  <PresentationFormat>On-screen Show (4:3)</PresentationFormat>
  <Paragraphs>377</Paragraphs>
  <Slides>30</Slides>
  <Notes>6</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colorful</vt:lpstr>
      <vt:lpstr>New</vt:lpstr>
      <vt:lpstr>1_New</vt:lpstr>
      <vt:lpstr>Extending the Scope of Algebraic MINLP Solvers to Black- and Grey-box Optimization</vt:lpstr>
      <vt:lpstr>SIMULATION OPTIMIZATION</vt:lpstr>
      <vt:lpstr>Process disaggregation</vt:lpstr>
      <vt:lpstr>LEARNING Problem</vt:lpstr>
      <vt:lpstr>How to build the surrogates</vt:lpstr>
      <vt:lpstr>ALAMO</vt:lpstr>
      <vt:lpstr>Model complexity tradeoff</vt:lpstr>
      <vt:lpstr>Model identification</vt:lpstr>
      <vt:lpstr>Overfitting and true error</vt:lpstr>
      <vt:lpstr>Model reduction techniques</vt:lpstr>
      <vt:lpstr>Model sizing</vt:lpstr>
      <vt:lpstr>Basis function selection</vt:lpstr>
      <vt:lpstr>ALAMO</vt:lpstr>
      <vt:lpstr>Error maximization sampling</vt:lpstr>
      <vt:lpstr>Computational results</vt:lpstr>
      <vt:lpstr>PowerPoint Presentation</vt:lpstr>
      <vt:lpstr>PowerPoint Presentation</vt:lpstr>
      <vt:lpstr>PowerPoint Presentation</vt:lpstr>
      <vt:lpstr>MODEL SELECTION CRITERIA</vt:lpstr>
      <vt:lpstr>CPU TIME Comparison</vt:lpstr>
      <vt:lpstr>MODEL QUALITY Comparison</vt:lpstr>
      <vt:lpstr>ALAMO remarks</vt:lpstr>
      <vt:lpstr>THEORY utilization</vt:lpstr>
      <vt:lpstr>Constrained regression</vt:lpstr>
      <vt:lpstr>Implied parameter restrictions</vt:lpstr>
      <vt:lpstr>Types of Restrictions</vt:lpstr>
      <vt:lpstr>CARBON CAPTURE SYSTEM DESIGN</vt:lpstr>
      <vt:lpstr>SUPERSTRUCTURE OPTIMIZATION</vt:lpstr>
      <vt:lpstr>GLOBAL MINLP SOLVERS on cmu/ibmlib</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theory-driven techniques for surrogate-based optimization</dc:title>
  <dc:creator>acozad</dc:creator>
  <cp:lastModifiedBy>Nick Sahinidis</cp:lastModifiedBy>
  <cp:revision>502</cp:revision>
  <cp:lastPrinted>2014-11-08T18:07:58Z</cp:lastPrinted>
  <dcterms:created xsi:type="dcterms:W3CDTF">2014-04-19T14:03:29Z</dcterms:created>
  <dcterms:modified xsi:type="dcterms:W3CDTF">2014-11-17T03:51:06Z</dcterms:modified>
</cp:coreProperties>
</file>